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66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595959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119938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2249424"/>
            <a:ext cx="10058400" cy="67310"/>
          </a:xfrm>
          <a:custGeom>
            <a:avLst/>
            <a:gdLst/>
            <a:ahLst/>
            <a:cxnLst/>
            <a:rect l="l" t="t" r="r" b="b"/>
            <a:pathLst>
              <a:path w="10058400" h="67310">
                <a:moveTo>
                  <a:pt x="10058400" y="67055"/>
                </a:moveTo>
                <a:lnTo>
                  <a:pt x="0" y="67055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67055"/>
                </a:lnTo>
                <a:close/>
              </a:path>
            </a:pathLst>
          </a:custGeom>
          <a:solidFill>
            <a:srgbClr val="1DB8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595959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595959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57655"/>
            <a:ext cx="10058400" cy="5659120"/>
          </a:xfrm>
          <a:custGeom>
            <a:avLst/>
            <a:gdLst/>
            <a:ahLst/>
            <a:cxnLst/>
            <a:rect l="l" t="t" r="r" b="b"/>
            <a:pathLst>
              <a:path w="10058400" h="5659120">
                <a:moveTo>
                  <a:pt x="10058400" y="5658611"/>
                </a:moveTo>
                <a:lnTo>
                  <a:pt x="0" y="5658611"/>
                </a:lnTo>
                <a:lnTo>
                  <a:pt x="0" y="0"/>
                </a:lnTo>
                <a:lnTo>
                  <a:pt x="10058400" y="0"/>
                </a:lnTo>
                <a:lnTo>
                  <a:pt x="10058400" y="5658611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1277" y="1593713"/>
            <a:ext cx="7175844" cy="781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595959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0902" y="3000212"/>
            <a:ext cx="7916594" cy="2694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2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audio" Target="../media/media5.m4a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microsoft.com/office/2007/relationships/media" Target="../media/media5.m4a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9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41.png"/><Relationship Id="rId4" Type="http://schemas.microsoft.com/office/2011/relationships/webextension" Target="../webextensions/webextension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1767" y="1057655"/>
            <a:ext cx="5057140" cy="5659120"/>
            <a:chOff x="5001767" y="1057655"/>
            <a:chExt cx="5057140" cy="5659120"/>
          </a:xfrm>
        </p:grpSpPr>
        <p:sp>
          <p:nvSpPr>
            <p:cNvPr id="3" name="object 3"/>
            <p:cNvSpPr/>
            <p:nvPr/>
          </p:nvSpPr>
          <p:spPr>
            <a:xfrm>
              <a:off x="5396483" y="1057655"/>
              <a:ext cx="4662170" cy="5659120"/>
            </a:xfrm>
            <a:custGeom>
              <a:avLst/>
              <a:gdLst/>
              <a:ahLst/>
              <a:cxnLst/>
              <a:rect l="l" t="t" r="r" b="b"/>
              <a:pathLst>
                <a:path w="4662170" h="5659120">
                  <a:moveTo>
                    <a:pt x="4661916" y="5658612"/>
                  </a:moveTo>
                  <a:lnTo>
                    <a:pt x="278892" y="5658612"/>
                  </a:lnTo>
                  <a:lnTo>
                    <a:pt x="981456" y="3578351"/>
                  </a:lnTo>
                  <a:lnTo>
                    <a:pt x="0" y="0"/>
                  </a:lnTo>
                  <a:lnTo>
                    <a:pt x="4661916" y="0"/>
                  </a:lnTo>
                  <a:lnTo>
                    <a:pt x="4661916" y="5658612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5163312" y="1057655"/>
              <a:ext cx="1379220" cy="5659120"/>
            </a:xfrm>
            <a:custGeom>
              <a:avLst/>
              <a:gdLst/>
              <a:ahLst/>
              <a:cxnLst/>
              <a:rect l="l" t="t" r="r" b="b"/>
              <a:pathLst>
                <a:path w="1379220" h="5659120">
                  <a:moveTo>
                    <a:pt x="679703" y="5658611"/>
                  </a:moveTo>
                  <a:lnTo>
                    <a:pt x="281939" y="5658611"/>
                  </a:lnTo>
                  <a:lnTo>
                    <a:pt x="981455" y="3578352"/>
                  </a:lnTo>
                  <a:lnTo>
                    <a:pt x="0" y="0"/>
                  </a:lnTo>
                  <a:lnTo>
                    <a:pt x="400811" y="0"/>
                  </a:lnTo>
                  <a:lnTo>
                    <a:pt x="1379219" y="3578352"/>
                  </a:lnTo>
                  <a:lnTo>
                    <a:pt x="679703" y="5658611"/>
                  </a:lnTo>
                  <a:close/>
                </a:path>
              </a:pathLst>
            </a:custGeom>
            <a:solidFill>
              <a:srgbClr val="EF79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01767" y="1057655"/>
              <a:ext cx="1260475" cy="5659120"/>
            </a:xfrm>
            <a:custGeom>
              <a:avLst/>
              <a:gdLst/>
              <a:ahLst/>
              <a:cxnLst/>
              <a:rect l="l" t="t" r="r" b="b"/>
              <a:pathLst>
                <a:path w="1260475" h="5659120">
                  <a:moveTo>
                    <a:pt x="562355" y="5658611"/>
                  </a:moveTo>
                  <a:lnTo>
                    <a:pt x="278892" y="5658611"/>
                  </a:lnTo>
                  <a:lnTo>
                    <a:pt x="981455" y="3578352"/>
                  </a:lnTo>
                  <a:lnTo>
                    <a:pt x="0" y="0"/>
                  </a:lnTo>
                  <a:lnTo>
                    <a:pt x="278892" y="0"/>
                  </a:lnTo>
                  <a:lnTo>
                    <a:pt x="1260348" y="3578352"/>
                  </a:lnTo>
                  <a:lnTo>
                    <a:pt x="562355" y="5658611"/>
                  </a:lnTo>
                  <a:close/>
                </a:path>
              </a:pathLst>
            </a:custGeom>
            <a:solidFill>
              <a:srgbClr val="1DB8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118616" y="2055875"/>
            <a:ext cx="3126105" cy="2555875"/>
            <a:chOff x="1118616" y="2055875"/>
            <a:chExt cx="3126105" cy="25558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16836" y="2900172"/>
              <a:ext cx="880871" cy="8808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9028" y="2055875"/>
              <a:ext cx="859535" cy="8610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616" y="3131819"/>
              <a:ext cx="3125724" cy="147980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61772" y="5300471"/>
            <a:ext cx="760730" cy="1310640"/>
            <a:chOff x="461772" y="5300471"/>
            <a:chExt cx="760730" cy="131064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772" y="5934455"/>
              <a:ext cx="760475" cy="6766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536" y="5300471"/>
              <a:ext cx="729995" cy="646176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31208" y="5393436"/>
            <a:ext cx="598931" cy="55626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867427" y="6029983"/>
            <a:ext cx="1469390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1150" spc="-5" dirty="0">
                <a:solidFill>
                  <a:srgbClr val="0C0C0C"/>
                </a:solidFill>
                <a:latin typeface="Palatino Linotype"/>
                <a:cs typeface="Palatino Linotype"/>
              </a:rPr>
              <a:t>Data </a:t>
            </a:r>
            <a:r>
              <a:rPr sz="1150" dirty="0">
                <a:solidFill>
                  <a:srgbClr val="0C0C0C"/>
                </a:solidFill>
                <a:latin typeface="Palatino Linotype"/>
                <a:cs typeface="Palatino Linotype"/>
              </a:rPr>
              <a:t>Analyst </a:t>
            </a:r>
            <a:r>
              <a:rPr sz="1150" spc="-5" dirty="0">
                <a:solidFill>
                  <a:srgbClr val="0C0C0C"/>
                </a:solidFill>
                <a:latin typeface="Palatino Linotype"/>
                <a:cs typeface="Palatino Linotype"/>
              </a:rPr>
              <a:t>Intern </a:t>
            </a:r>
            <a:r>
              <a:rPr sz="1150" dirty="0">
                <a:solidFill>
                  <a:srgbClr val="0C0C0C"/>
                </a:solidFill>
                <a:latin typeface="Palatino Linotype"/>
                <a:cs typeface="Palatino Linotype"/>
              </a:rPr>
              <a:t>at </a:t>
            </a:r>
            <a:r>
              <a:rPr sz="1150" spc="-275" dirty="0">
                <a:solidFill>
                  <a:srgbClr val="0C0C0C"/>
                </a:solidFill>
                <a:latin typeface="Palatino Linotype"/>
                <a:cs typeface="Palatino Linotype"/>
              </a:rPr>
              <a:t> </a:t>
            </a:r>
            <a:r>
              <a:rPr sz="1150" dirty="0">
                <a:solidFill>
                  <a:srgbClr val="0C0C0C"/>
                </a:solidFill>
                <a:latin typeface="Palatino Linotype"/>
                <a:cs typeface="Palatino Linotype"/>
              </a:rPr>
              <a:t>AtliQ</a:t>
            </a:r>
            <a:r>
              <a:rPr sz="1150" spc="5" dirty="0">
                <a:solidFill>
                  <a:srgbClr val="0C0C0C"/>
                </a:solidFill>
                <a:latin typeface="Palatino Linotype"/>
                <a:cs typeface="Palatino Linotype"/>
              </a:rPr>
              <a:t> </a:t>
            </a:r>
            <a:r>
              <a:rPr sz="1150" spc="-5" dirty="0">
                <a:solidFill>
                  <a:srgbClr val="0C0C0C"/>
                </a:solidFill>
                <a:latin typeface="Palatino Linotype"/>
                <a:cs typeface="Palatino Linotype"/>
              </a:rPr>
              <a:t>Technology</a:t>
            </a:r>
            <a:endParaRPr sz="1150" dirty="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8488" y="6002569"/>
            <a:ext cx="1249045" cy="377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0"/>
              </a:spcBef>
            </a:pPr>
            <a:r>
              <a:rPr sz="1150" spc="-5" dirty="0">
                <a:solidFill>
                  <a:srgbClr val="0C0C0C"/>
                </a:solidFill>
                <a:latin typeface="Palatino Linotype"/>
                <a:cs typeface="Palatino Linotype"/>
              </a:rPr>
              <a:t>Codebasics Virtual </a:t>
            </a:r>
            <a:r>
              <a:rPr sz="1150" spc="-275" dirty="0">
                <a:solidFill>
                  <a:srgbClr val="0C0C0C"/>
                </a:solidFill>
                <a:latin typeface="Palatino Linotype"/>
                <a:cs typeface="Palatino Linotype"/>
              </a:rPr>
              <a:t> </a:t>
            </a:r>
            <a:r>
              <a:rPr sz="1150" spc="-5" dirty="0">
                <a:solidFill>
                  <a:srgbClr val="0C0C0C"/>
                </a:solidFill>
                <a:latin typeface="Palatino Linotype"/>
                <a:cs typeface="Palatino Linotype"/>
              </a:rPr>
              <a:t>Internship</a:t>
            </a:r>
            <a:endParaRPr sz="1150" dirty="0">
              <a:latin typeface="Palatino Linotype"/>
              <a:cs typeface="Palatino Linotype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58029" y="1056894"/>
            <a:ext cx="4500371" cy="565861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828512" y="6237241"/>
            <a:ext cx="1807845" cy="189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-25" dirty="0">
                <a:solidFill>
                  <a:srgbClr val="0C0C0C"/>
                </a:solidFill>
                <a:latin typeface="Trebuchet MS"/>
                <a:cs typeface="Trebuchet MS"/>
              </a:rPr>
              <a:t>P</a:t>
            </a:r>
            <a:r>
              <a:rPr sz="1150" b="1" spc="-105" dirty="0">
                <a:solidFill>
                  <a:srgbClr val="0C0C0C"/>
                </a:solidFill>
                <a:latin typeface="Trebuchet MS"/>
                <a:cs typeface="Trebuchet MS"/>
              </a:rPr>
              <a:t>r</a:t>
            </a:r>
            <a:r>
              <a:rPr sz="1150" b="1" spc="-80" dirty="0">
                <a:solidFill>
                  <a:srgbClr val="0C0C0C"/>
                </a:solidFill>
                <a:latin typeface="Trebuchet MS"/>
                <a:cs typeface="Trebuchet MS"/>
              </a:rPr>
              <a:t>e</a:t>
            </a:r>
            <a:r>
              <a:rPr sz="1150" b="1" spc="55" dirty="0">
                <a:solidFill>
                  <a:srgbClr val="0C0C0C"/>
                </a:solidFill>
                <a:latin typeface="Trebuchet MS"/>
                <a:cs typeface="Trebuchet MS"/>
              </a:rPr>
              <a:t>s</a:t>
            </a:r>
            <a:r>
              <a:rPr sz="1150" b="1" spc="-80" dirty="0">
                <a:solidFill>
                  <a:srgbClr val="0C0C0C"/>
                </a:solidFill>
                <a:latin typeface="Trebuchet MS"/>
                <a:cs typeface="Trebuchet MS"/>
              </a:rPr>
              <a:t>e</a:t>
            </a:r>
            <a:r>
              <a:rPr sz="1150" b="1" spc="-70" dirty="0">
                <a:solidFill>
                  <a:srgbClr val="0C0C0C"/>
                </a:solidFill>
                <a:latin typeface="Trebuchet MS"/>
                <a:cs typeface="Trebuchet MS"/>
              </a:rPr>
              <a:t>n</a:t>
            </a:r>
            <a:r>
              <a:rPr sz="1150" b="1" spc="-80" dirty="0">
                <a:solidFill>
                  <a:srgbClr val="0C0C0C"/>
                </a:solidFill>
                <a:latin typeface="Trebuchet MS"/>
                <a:cs typeface="Trebuchet MS"/>
              </a:rPr>
              <a:t>te</a:t>
            </a:r>
            <a:r>
              <a:rPr sz="1150" b="1" spc="-45" dirty="0">
                <a:solidFill>
                  <a:srgbClr val="0C0C0C"/>
                </a:solidFill>
                <a:latin typeface="Trebuchet MS"/>
                <a:cs typeface="Trebuchet MS"/>
              </a:rPr>
              <a:t>d</a:t>
            </a:r>
            <a:r>
              <a:rPr sz="1150" b="1" spc="-75" dirty="0">
                <a:solidFill>
                  <a:srgbClr val="0C0C0C"/>
                </a:solidFill>
                <a:latin typeface="Trebuchet MS"/>
                <a:cs typeface="Trebuchet MS"/>
              </a:rPr>
              <a:t> </a:t>
            </a:r>
            <a:r>
              <a:rPr sz="1150" b="1" spc="-60" dirty="0">
                <a:solidFill>
                  <a:srgbClr val="0C0C0C"/>
                </a:solidFill>
                <a:latin typeface="Trebuchet MS"/>
                <a:cs typeface="Trebuchet MS"/>
              </a:rPr>
              <a:t>b</a:t>
            </a:r>
            <a:r>
              <a:rPr sz="1150" b="1" spc="-70" dirty="0">
                <a:solidFill>
                  <a:srgbClr val="0C0C0C"/>
                </a:solidFill>
                <a:latin typeface="Trebuchet MS"/>
                <a:cs typeface="Trebuchet MS"/>
              </a:rPr>
              <a:t>y</a:t>
            </a:r>
            <a:r>
              <a:rPr sz="1150" b="1" spc="-114" dirty="0">
                <a:solidFill>
                  <a:srgbClr val="0C0C0C"/>
                </a:solidFill>
                <a:latin typeface="Trebuchet MS"/>
                <a:cs typeface="Trebuchet MS"/>
              </a:rPr>
              <a:t> </a:t>
            </a:r>
            <a:r>
              <a:rPr lang="en-IN" sz="1150" b="1" spc="-15" dirty="0">
                <a:solidFill>
                  <a:srgbClr val="0C0C0C"/>
                </a:solidFill>
                <a:latin typeface="Trebuchet MS"/>
                <a:cs typeface="Trebuchet MS"/>
              </a:rPr>
              <a:t>Rishi Kumar</a:t>
            </a:r>
            <a:endParaRPr sz="1150" dirty="0">
              <a:latin typeface="Trebuchet MS"/>
              <a:cs typeface="Trebuchet MS"/>
            </a:endParaRPr>
          </a:p>
        </p:txBody>
      </p:sp>
      <p:pic>
        <p:nvPicPr>
          <p:cNvPr id="278" name="Audio 277">
            <a:hlinkClick r:id="" action="ppaction://media"/>
            <a:extLst>
              <a:ext uri="{FF2B5EF4-FFF2-40B4-BE49-F238E27FC236}">
                <a16:creationId xmlns:a16="http://schemas.microsoft.com/office/drawing/2014/main" id="{B075427A-A710-61C1-23FB-31C880EA9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7981" t="-95114" r="-207981" b="-95114"/>
          <a:stretch>
            <a:fillRect/>
          </a:stretch>
        </p:blipFill>
        <p:spPr>
          <a:xfrm>
            <a:off x="7543800" y="6093618"/>
            <a:ext cx="2514600" cy="1414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89"/>
    </mc:Choice>
    <mc:Fallback>
      <p:transition spd="slow" advTm="47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0094" y="1154682"/>
            <a:ext cx="2075688" cy="5699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4400" y="1724658"/>
            <a:ext cx="8610600" cy="46996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35"/>
              </a:spcBef>
              <a:buSzPct val="93103"/>
              <a:buFont typeface="+mj-lt"/>
              <a:buAutoNum type="arabicPeriod"/>
              <a:tabLst>
                <a:tab pos="160655" algn="l"/>
              </a:tabLst>
            </a:pPr>
            <a:r>
              <a:rPr b="1" spc="10" dirty="0">
                <a:latin typeface="Calibri"/>
                <a:cs typeface="Calibri"/>
              </a:rPr>
              <a:t>March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15" dirty="0">
                <a:latin typeface="Calibri"/>
                <a:cs typeface="Calibri"/>
              </a:rPr>
              <a:t>2023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Performance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Peak: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Witnessed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the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highest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revenue</a:t>
            </a:r>
            <a:r>
              <a:rPr spc="15" dirty="0">
                <a:latin typeface="Calibri"/>
                <a:cs typeface="Calibri"/>
              </a:rPr>
              <a:t> and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customer</a:t>
            </a:r>
            <a:r>
              <a:rPr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acquisition.</a:t>
            </a:r>
            <a:endParaRPr dirty="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50"/>
              </a:spcBef>
              <a:buSzPct val="93103"/>
              <a:buFont typeface="+mj-lt"/>
              <a:buAutoNum type="arabicPeriod"/>
              <a:tabLst>
                <a:tab pos="160655" algn="l"/>
              </a:tabLst>
            </a:pPr>
            <a:r>
              <a:rPr b="1" spc="10" dirty="0">
                <a:latin typeface="Calibri"/>
                <a:cs typeface="Calibri"/>
              </a:rPr>
              <a:t>Delhi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spc="20" dirty="0">
                <a:latin typeface="Calibri"/>
                <a:cs typeface="Calibri"/>
              </a:rPr>
              <a:t>NCR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spc="15" dirty="0">
                <a:latin typeface="Calibri"/>
                <a:cs typeface="Calibri"/>
              </a:rPr>
              <a:t>Dominance: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Led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in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revenue</a:t>
            </a:r>
            <a:r>
              <a:rPr spc="15" dirty="0">
                <a:latin typeface="Calibri"/>
                <a:cs typeface="Calibri"/>
              </a:rPr>
              <a:t> and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customer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acquisition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among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all</a:t>
            </a:r>
            <a:r>
              <a:rPr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cities.</a:t>
            </a:r>
            <a:endParaRPr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5"/>
              </a:spcBef>
              <a:buFont typeface="+mj-lt"/>
              <a:buAutoNum type="arabicPeriod"/>
            </a:pPr>
            <a:endParaRPr dirty="0">
              <a:latin typeface="Calibri"/>
              <a:cs typeface="Calibri"/>
            </a:endParaRPr>
          </a:p>
          <a:p>
            <a:pPr marL="355600" marR="615315" indent="-342900">
              <a:lnSpc>
                <a:spcPct val="102099"/>
              </a:lnSpc>
              <a:buSzPct val="93103"/>
              <a:buFont typeface="+mj-lt"/>
              <a:buAutoNum type="arabicPeriod"/>
              <a:tabLst>
                <a:tab pos="160655" algn="l"/>
              </a:tabLst>
            </a:pPr>
            <a:r>
              <a:rPr b="1" dirty="0">
                <a:latin typeface="Calibri"/>
                <a:cs typeface="Calibri"/>
              </a:rPr>
              <a:t>Key </a:t>
            </a:r>
            <a:r>
              <a:rPr b="1" spc="15" dirty="0">
                <a:latin typeface="Calibri"/>
                <a:cs typeface="Calibri"/>
              </a:rPr>
              <a:t>Age Group </a:t>
            </a:r>
            <a:r>
              <a:rPr b="1" spc="10" dirty="0">
                <a:latin typeface="Calibri"/>
                <a:cs typeface="Calibri"/>
              </a:rPr>
              <a:t>Contribution: </a:t>
            </a:r>
            <a:r>
              <a:rPr spc="15" dirty="0">
                <a:latin typeface="Calibri"/>
                <a:cs typeface="Calibri"/>
              </a:rPr>
              <a:t>The 31-40 </a:t>
            </a:r>
            <a:r>
              <a:rPr spc="5" dirty="0">
                <a:latin typeface="Calibri"/>
                <a:cs typeface="Calibri"/>
              </a:rPr>
              <a:t>age group significantly </a:t>
            </a:r>
            <a:r>
              <a:rPr spc="10" dirty="0">
                <a:latin typeface="Calibri"/>
                <a:cs typeface="Calibri"/>
              </a:rPr>
              <a:t>contributed </a:t>
            </a:r>
            <a:r>
              <a:rPr spc="15" dirty="0">
                <a:latin typeface="Calibri"/>
                <a:cs typeface="Calibri"/>
              </a:rPr>
              <a:t>to </a:t>
            </a:r>
            <a:r>
              <a:rPr spc="10" dirty="0">
                <a:latin typeface="Calibri"/>
                <a:cs typeface="Calibri"/>
              </a:rPr>
              <a:t>both 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revenue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and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customer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base</a:t>
            </a:r>
            <a:endParaRPr dirty="0">
              <a:latin typeface="Calibri"/>
              <a:cs typeface="Calibri"/>
            </a:endParaRPr>
          </a:p>
          <a:p>
            <a:pPr marL="355600" marR="5080" indent="-342900">
              <a:lnSpc>
                <a:spcPts val="1789"/>
              </a:lnSpc>
              <a:spcBef>
                <a:spcPts val="55"/>
              </a:spcBef>
              <a:buSzPct val="93103"/>
              <a:buFont typeface="+mj-lt"/>
              <a:buAutoNum type="arabicPeriod"/>
              <a:tabLst>
                <a:tab pos="160655" algn="l"/>
              </a:tabLst>
            </a:pPr>
            <a:r>
              <a:rPr b="1" spc="10" dirty="0">
                <a:latin typeface="Calibri"/>
                <a:cs typeface="Calibri"/>
              </a:rPr>
              <a:t>Sales </a:t>
            </a:r>
            <a:r>
              <a:rPr b="1" spc="20" dirty="0">
                <a:latin typeface="Calibri"/>
                <a:cs typeface="Calibri"/>
              </a:rPr>
              <a:t>Mode </a:t>
            </a:r>
            <a:r>
              <a:rPr b="1" spc="15" dirty="0">
                <a:latin typeface="Calibri"/>
                <a:cs typeface="Calibri"/>
              </a:rPr>
              <a:t>Impact: </a:t>
            </a:r>
            <a:r>
              <a:rPr spc="10" dirty="0">
                <a:latin typeface="Calibri"/>
                <a:cs typeface="Calibri"/>
              </a:rPr>
              <a:t>Offline-Agent sales </a:t>
            </a:r>
            <a:r>
              <a:rPr spc="15" dirty="0">
                <a:latin typeface="Calibri"/>
                <a:cs typeface="Calibri"/>
              </a:rPr>
              <a:t>mode </a:t>
            </a:r>
            <a:r>
              <a:rPr spc="5" dirty="0">
                <a:latin typeface="Calibri"/>
                <a:cs typeface="Calibri"/>
              </a:rPr>
              <a:t>attracted </a:t>
            </a:r>
            <a:r>
              <a:rPr spc="15" dirty="0">
                <a:latin typeface="Calibri"/>
                <a:cs typeface="Calibri"/>
              </a:rPr>
              <a:t>the </a:t>
            </a:r>
            <a:r>
              <a:rPr spc="10" dirty="0">
                <a:latin typeface="Calibri"/>
                <a:cs typeface="Calibri"/>
              </a:rPr>
              <a:t>most </a:t>
            </a:r>
            <a:r>
              <a:rPr spc="5" dirty="0">
                <a:latin typeface="Calibri"/>
                <a:cs typeface="Calibri"/>
              </a:rPr>
              <a:t>customers </a:t>
            </a:r>
            <a:r>
              <a:rPr spc="15" dirty="0">
                <a:latin typeface="Calibri"/>
                <a:cs typeface="Calibri"/>
              </a:rPr>
              <a:t>and </a:t>
            </a:r>
            <a:r>
              <a:rPr spc="5" dirty="0">
                <a:latin typeface="Calibri"/>
                <a:cs typeface="Calibri"/>
              </a:rPr>
              <a:t>generated 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the</a:t>
            </a:r>
            <a:r>
              <a:rPr spc="10" dirty="0">
                <a:latin typeface="Calibri"/>
                <a:cs typeface="Calibri"/>
              </a:rPr>
              <a:t> highest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revenue.</a:t>
            </a:r>
            <a:endParaRPr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5"/>
              </a:spcBef>
              <a:buFont typeface="+mj-lt"/>
              <a:buAutoNum type="arabicPeriod"/>
            </a:pPr>
            <a:endParaRPr dirty="0">
              <a:latin typeface="Calibri"/>
              <a:cs typeface="Calibri"/>
            </a:endParaRPr>
          </a:p>
          <a:p>
            <a:pPr marL="355600" marR="160655" indent="-342900">
              <a:lnSpc>
                <a:spcPct val="102099"/>
              </a:lnSpc>
              <a:spcBef>
                <a:spcPts val="5"/>
              </a:spcBef>
              <a:buSzPct val="93103"/>
              <a:buFont typeface="+mj-lt"/>
              <a:buAutoNum type="arabicPeriod"/>
              <a:tabLst>
                <a:tab pos="160655" algn="l"/>
              </a:tabLst>
            </a:pPr>
            <a:r>
              <a:rPr b="1" spc="15" dirty="0">
                <a:latin typeface="Calibri"/>
                <a:cs typeface="Calibri"/>
              </a:rPr>
              <a:t>Online </a:t>
            </a:r>
            <a:r>
              <a:rPr b="1" spc="10" dirty="0">
                <a:latin typeface="Calibri"/>
                <a:cs typeface="Calibri"/>
              </a:rPr>
              <a:t>Sales </a:t>
            </a:r>
            <a:r>
              <a:rPr b="1" spc="15" dirty="0">
                <a:latin typeface="Calibri"/>
                <a:cs typeface="Calibri"/>
              </a:rPr>
              <a:t>Dynamics: </a:t>
            </a:r>
            <a:r>
              <a:rPr spc="10" dirty="0">
                <a:latin typeface="Calibri"/>
                <a:cs typeface="Calibri"/>
              </a:rPr>
              <a:t>Online </a:t>
            </a:r>
            <a:r>
              <a:rPr spc="15" dirty="0">
                <a:latin typeface="Calibri"/>
                <a:cs typeface="Calibri"/>
              </a:rPr>
              <a:t>App and </a:t>
            </a:r>
            <a:r>
              <a:rPr dirty="0">
                <a:latin typeface="Calibri"/>
                <a:cs typeface="Calibri"/>
              </a:rPr>
              <a:t>Website </a:t>
            </a:r>
            <a:r>
              <a:rPr spc="15" dirty="0">
                <a:latin typeface="Calibri"/>
                <a:cs typeface="Calibri"/>
              </a:rPr>
              <a:t>showed </a:t>
            </a:r>
            <a:r>
              <a:rPr spc="10" dirty="0">
                <a:latin typeface="Calibri"/>
                <a:cs typeface="Calibri"/>
              </a:rPr>
              <a:t>revenue growth </a:t>
            </a:r>
            <a:r>
              <a:rPr spc="5" dirty="0">
                <a:latin typeface="Calibri"/>
                <a:cs typeface="Calibri"/>
              </a:rPr>
              <a:t>from Feb </a:t>
            </a:r>
            <a:r>
              <a:rPr spc="10" dirty="0">
                <a:latin typeface="Calibri"/>
                <a:cs typeface="Calibri"/>
              </a:rPr>
              <a:t>2023, 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while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Offline-Direct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declined.</a:t>
            </a:r>
            <a:endParaRPr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endParaRPr dirty="0">
              <a:latin typeface="Calibri"/>
              <a:cs typeface="Calibri"/>
            </a:endParaRPr>
          </a:p>
          <a:p>
            <a:pPr marL="355600" marR="36195" indent="-342900">
              <a:lnSpc>
                <a:spcPct val="102800"/>
              </a:lnSpc>
              <a:spcBef>
                <a:spcPts val="5"/>
              </a:spcBef>
              <a:buSzPct val="93103"/>
              <a:buFont typeface="+mj-lt"/>
              <a:buAutoNum type="arabicPeriod"/>
              <a:tabLst>
                <a:tab pos="160655" algn="l"/>
              </a:tabLst>
            </a:pPr>
            <a:r>
              <a:rPr b="1" spc="10" dirty="0">
                <a:latin typeface="Calibri"/>
                <a:cs typeface="Calibri"/>
              </a:rPr>
              <a:t>Popular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Policy: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Policy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'POL4321HEL' </a:t>
            </a:r>
            <a:r>
              <a:rPr spc="15" dirty="0">
                <a:latin typeface="Calibri"/>
                <a:cs typeface="Calibri"/>
              </a:rPr>
              <a:t>with a</a:t>
            </a:r>
            <a:r>
              <a:rPr spc="10" dirty="0">
                <a:latin typeface="Calibri"/>
                <a:cs typeface="Calibri"/>
              </a:rPr>
              <a:t> base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premium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of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₹5,000/-</a:t>
            </a:r>
            <a:r>
              <a:rPr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gathered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a</a:t>
            </a:r>
            <a:r>
              <a:rPr spc="10" dirty="0">
                <a:latin typeface="Calibri"/>
                <a:cs typeface="Calibri"/>
              </a:rPr>
              <a:t> customer 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base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exceeding</a:t>
            </a:r>
            <a:r>
              <a:rPr spc="10" dirty="0">
                <a:latin typeface="Calibri"/>
                <a:cs typeface="Calibri"/>
              </a:rPr>
              <a:t> 4000.</a:t>
            </a:r>
            <a:endParaRPr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5"/>
              </a:spcBef>
              <a:buFont typeface="+mj-lt"/>
              <a:buAutoNum type="arabicPeriod"/>
            </a:pPr>
            <a:endParaRPr dirty="0">
              <a:latin typeface="Calibri"/>
              <a:cs typeface="Calibri"/>
            </a:endParaRPr>
          </a:p>
          <a:p>
            <a:pPr marL="355600" marR="293370" indent="-342900">
              <a:lnSpc>
                <a:spcPct val="102099"/>
              </a:lnSpc>
              <a:buSzPct val="93103"/>
              <a:buFont typeface="+mj-lt"/>
              <a:buAutoNum type="arabicPeriod"/>
              <a:tabLst>
                <a:tab pos="160655" algn="l"/>
              </a:tabLst>
            </a:pPr>
            <a:r>
              <a:rPr b="1" spc="10" dirty="0">
                <a:latin typeface="Calibri"/>
                <a:cs typeface="Calibri"/>
              </a:rPr>
              <a:t>Age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Group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Preference: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The 31-40</a:t>
            </a:r>
            <a:r>
              <a:rPr spc="5" dirty="0">
                <a:latin typeface="Calibri"/>
                <a:cs typeface="Calibri"/>
              </a:rPr>
              <a:t> age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group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appeared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as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the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prominent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customer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base 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across all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policies.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1371600"/>
            <a:ext cx="4780788" cy="4282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6800" y="2200468"/>
            <a:ext cx="7185025" cy="4230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7005">
              <a:lnSpc>
                <a:spcPct val="102099"/>
              </a:lnSpc>
              <a:spcBef>
                <a:spcPts val="100"/>
              </a:spcBef>
              <a:buSzPct val="93103"/>
              <a:buAutoNum type="arabicPeriod"/>
              <a:tabLst>
                <a:tab pos="160655" algn="l"/>
              </a:tabLst>
            </a:pPr>
            <a:r>
              <a:rPr b="1" spc="10" dirty="0">
                <a:latin typeface="Calibri"/>
                <a:cs typeface="Calibri"/>
              </a:rPr>
              <a:t>March </a:t>
            </a:r>
            <a:r>
              <a:rPr b="1" spc="15" dirty="0">
                <a:latin typeface="Calibri"/>
                <a:cs typeface="Calibri"/>
              </a:rPr>
              <a:t>Success </a:t>
            </a:r>
            <a:r>
              <a:rPr b="1" spc="10" dirty="0">
                <a:latin typeface="Calibri"/>
                <a:cs typeface="Calibri"/>
              </a:rPr>
              <a:t>Analysis: </a:t>
            </a:r>
            <a:r>
              <a:rPr dirty="0">
                <a:latin typeface="Calibri"/>
                <a:cs typeface="Calibri"/>
              </a:rPr>
              <a:t>Investigate </a:t>
            </a:r>
            <a:r>
              <a:rPr spc="5" dirty="0">
                <a:latin typeface="Calibri"/>
                <a:cs typeface="Calibri"/>
              </a:rPr>
              <a:t>factors </a:t>
            </a:r>
            <a:r>
              <a:rPr spc="10" dirty="0">
                <a:latin typeface="Calibri"/>
                <a:cs typeface="Calibri"/>
              </a:rPr>
              <a:t>driving </a:t>
            </a:r>
            <a:r>
              <a:rPr spc="15" dirty="0">
                <a:latin typeface="Calibri"/>
                <a:cs typeface="Calibri"/>
              </a:rPr>
              <a:t>the </a:t>
            </a:r>
            <a:r>
              <a:rPr spc="5" dirty="0">
                <a:latin typeface="Calibri"/>
                <a:cs typeface="Calibri"/>
              </a:rPr>
              <a:t>exceptional </a:t>
            </a:r>
            <a:r>
              <a:rPr spc="10" dirty="0">
                <a:latin typeface="Calibri"/>
                <a:cs typeface="Calibri"/>
              </a:rPr>
              <a:t>performance </a:t>
            </a:r>
            <a:r>
              <a:rPr spc="5" dirty="0">
                <a:latin typeface="Calibri"/>
                <a:cs typeface="Calibri"/>
              </a:rPr>
              <a:t>in </a:t>
            </a:r>
            <a:r>
              <a:rPr spc="10" dirty="0">
                <a:latin typeface="Calibri"/>
                <a:cs typeface="Calibri"/>
              </a:rPr>
              <a:t>March 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potential</a:t>
            </a:r>
            <a:r>
              <a:rPr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replicable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strategies.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dirty="0">
              <a:latin typeface="Calibri"/>
              <a:cs typeface="Calibri"/>
            </a:endParaRPr>
          </a:p>
          <a:p>
            <a:pPr marL="12700" marR="5080">
              <a:lnSpc>
                <a:spcPct val="102800"/>
              </a:lnSpc>
              <a:buSzPct val="93103"/>
              <a:buAutoNum type="arabicPeriod"/>
              <a:tabLst>
                <a:tab pos="160655" algn="l"/>
              </a:tabLst>
            </a:pPr>
            <a:r>
              <a:rPr b="1" spc="10" dirty="0">
                <a:latin typeface="Calibri"/>
                <a:cs typeface="Calibri"/>
              </a:rPr>
              <a:t>City-Wise</a:t>
            </a:r>
            <a:r>
              <a:rPr b="1" dirty="0">
                <a:latin typeface="Calibri"/>
                <a:cs typeface="Calibri"/>
              </a:rPr>
              <a:t> Strategies:</a:t>
            </a:r>
            <a:r>
              <a:rPr b="1"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Leverage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successful</a:t>
            </a:r>
            <a:r>
              <a:rPr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tactics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from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Delhi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spc="20" dirty="0">
                <a:latin typeface="Calibri"/>
                <a:cs typeface="Calibri"/>
              </a:rPr>
              <a:t>NCR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to</a:t>
            </a:r>
            <a:r>
              <a:rPr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balance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revenue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growth 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across all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cities.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Calibri"/>
              <a:buAutoNum type="arabicPeriod"/>
            </a:pPr>
            <a:endParaRPr dirty="0">
              <a:latin typeface="Calibri"/>
              <a:cs typeface="Calibri"/>
            </a:endParaRPr>
          </a:p>
          <a:p>
            <a:pPr marL="12700" marR="128905">
              <a:lnSpc>
                <a:spcPct val="102099"/>
              </a:lnSpc>
              <a:buSzPct val="93103"/>
              <a:buAutoNum type="arabicPeriod"/>
              <a:tabLst>
                <a:tab pos="160655" algn="l"/>
              </a:tabLst>
            </a:pPr>
            <a:r>
              <a:rPr b="1" spc="-10" dirty="0">
                <a:latin typeface="Calibri"/>
                <a:cs typeface="Calibri"/>
              </a:rPr>
              <a:t>Targeted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15" dirty="0">
                <a:latin typeface="Calibri"/>
                <a:cs typeface="Calibri"/>
              </a:rPr>
              <a:t>Age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15" dirty="0">
                <a:latin typeface="Calibri"/>
                <a:cs typeface="Calibri"/>
              </a:rPr>
              <a:t>Group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spc="15" dirty="0">
                <a:latin typeface="Calibri"/>
                <a:cs typeface="Calibri"/>
              </a:rPr>
              <a:t>Campaigns: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Develop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tailored</a:t>
            </a:r>
            <a:r>
              <a:rPr spc="4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marketing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or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policy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offerings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for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the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31- </a:t>
            </a:r>
            <a:r>
              <a:rPr spc="-31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40</a:t>
            </a:r>
            <a:r>
              <a:rPr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age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group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to</a:t>
            </a:r>
            <a:r>
              <a:rPr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further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capitalize</a:t>
            </a:r>
            <a:r>
              <a:rPr spc="4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on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their</a:t>
            </a:r>
            <a:r>
              <a:rPr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significance.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Calibri"/>
              <a:buAutoNum type="arabicPeriod"/>
            </a:pPr>
            <a:endParaRPr dirty="0">
              <a:latin typeface="Calibri"/>
              <a:cs typeface="Calibri"/>
            </a:endParaRPr>
          </a:p>
          <a:p>
            <a:pPr marL="12700" marR="274955">
              <a:lnSpc>
                <a:spcPct val="102800"/>
              </a:lnSpc>
              <a:buSzPct val="93103"/>
              <a:buAutoNum type="arabicPeriod"/>
              <a:tabLst>
                <a:tab pos="160655" algn="l"/>
              </a:tabLst>
            </a:pPr>
            <a:r>
              <a:rPr b="1" spc="15" dirty="0">
                <a:latin typeface="Calibri"/>
                <a:cs typeface="Calibri"/>
              </a:rPr>
              <a:t>Online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Sales</a:t>
            </a:r>
            <a:r>
              <a:rPr b="1" spc="15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Enhancement: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Revamp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20" dirty="0">
                <a:latin typeface="Calibri"/>
                <a:cs typeface="Calibri"/>
              </a:rPr>
              <a:t>the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Offline-Direct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mode</a:t>
            </a:r>
            <a:r>
              <a:rPr spc="10" dirty="0">
                <a:latin typeface="Calibri"/>
                <a:cs typeface="Calibri"/>
              </a:rPr>
              <a:t> by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leveraging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insights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from 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successful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Online App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and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Website</a:t>
            </a:r>
            <a:r>
              <a:rPr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sales.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AutoNum type="arabicPeriod"/>
            </a:pPr>
            <a:endParaRPr dirty="0">
              <a:latin typeface="Calibri"/>
              <a:cs typeface="Calibri"/>
            </a:endParaRPr>
          </a:p>
          <a:p>
            <a:pPr marL="12700" marR="160655">
              <a:lnSpc>
                <a:spcPct val="102099"/>
              </a:lnSpc>
              <a:buSzPct val="93103"/>
              <a:buAutoNum type="arabicPeriod"/>
              <a:tabLst>
                <a:tab pos="160655" algn="l"/>
              </a:tabLst>
            </a:pPr>
            <a:r>
              <a:rPr b="1" spc="5" dirty="0">
                <a:latin typeface="Calibri"/>
                <a:cs typeface="Calibri"/>
              </a:rPr>
              <a:t>Policy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spc="15" dirty="0">
                <a:latin typeface="Calibri"/>
                <a:cs typeface="Calibri"/>
              </a:rPr>
              <a:t>Expansion: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Explore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variations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of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the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popular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'POL4321HEL'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policy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to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attract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wider </a:t>
            </a:r>
            <a:r>
              <a:rPr spc="-31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customer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base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across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different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10" dirty="0">
                <a:latin typeface="Calibri"/>
                <a:cs typeface="Calibri"/>
              </a:rPr>
              <a:t>demographics.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5610" y="3200400"/>
            <a:ext cx="4107180" cy="48615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25195" y="1258823"/>
            <a:ext cx="967740" cy="1682750"/>
            <a:chOff x="425195" y="1258823"/>
            <a:chExt cx="967740" cy="16827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195" y="2077212"/>
              <a:ext cx="967739" cy="8641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912" y="1258823"/>
              <a:ext cx="940308" cy="830580"/>
            </a:xfrm>
            <a:prstGeom prst="rect">
              <a:avLst/>
            </a:prstGeom>
          </p:spPr>
        </p:pic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7990C11-DCAB-51F6-B17C-12E9F2C511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7981" t="-95114" r="-207981" b="-95114"/>
          <a:stretch>
            <a:fillRect/>
          </a:stretch>
        </p:blipFill>
        <p:spPr>
          <a:xfrm>
            <a:off x="7543800" y="6093618"/>
            <a:ext cx="2514600" cy="1414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4"/>
    </mc:Choice>
    <mc:Fallback>
      <p:transition spd="slow" advTm="2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59296" y="1057655"/>
            <a:ext cx="3499231" cy="5659120"/>
            <a:chOff x="6559296" y="1057655"/>
            <a:chExt cx="3499231" cy="5659120"/>
          </a:xfrm>
        </p:grpSpPr>
        <p:sp>
          <p:nvSpPr>
            <p:cNvPr id="3" name="object 3"/>
            <p:cNvSpPr/>
            <p:nvPr/>
          </p:nvSpPr>
          <p:spPr>
            <a:xfrm>
              <a:off x="6954012" y="1057655"/>
              <a:ext cx="3104515" cy="5659120"/>
            </a:xfrm>
            <a:custGeom>
              <a:avLst/>
              <a:gdLst/>
              <a:ahLst/>
              <a:cxnLst/>
              <a:rect l="l" t="t" r="r" b="b"/>
              <a:pathLst>
                <a:path w="3104515" h="5659120">
                  <a:moveTo>
                    <a:pt x="3104387" y="5658611"/>
                  </a:moveTo>
                  <a:lnTo>
                    <a:pt x="280416" y="5658611"/>
                  </a:lnTo>
                  <a:lnTo>
                    <a:pt x="981455" y="3578352"/>
                  </a:lnTo>
                  <a:lnTo>
                    <a:pt x="0" y="0"/>
                  </a:lnTo>
                  <a:lnTo>
                    <a:pt x="3104387" y="0"/>
                  </a:lnTo>
                  <a:lnTo>
                    <a:pt x="3104387" y="565861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6720840" y="1057655"/>
              <a:ext cx="1379220" cy="5659120"/>
            </a:xfrm>
            <a:custGeom>
              <a:avLst/>
              <a:gdLst/>
              <a:ahLst/>
              <a:cxnLst/>
              <a:rect l="l" t="t" r="r" b="b"/>
              <a:pathLst>
                <a:path w="1379220" h="5659120">
                  <a:moveTo>
                    <a:pt x="681228" y="5658611"/>
                  </a:moveTo>
                  <a:lnTo>
                    <a:pt x="283464" y="5658611"/>
                  </a:lnTo>
                  <a:lnTo>
                    <a:pt x="981456" y="3578352"/>
                  </a:lnTo>
                  <a:lnTo>
                    <a:pt x="0" y="0"/>
                  </a:lnTo>
                  <a:lnTo>
                    <a:pt x="400812" y="0"/>
                  </a:lnTo>
                  <a:lnTo>
                    <a:pt x="1379220" y="3578352"/>
                  </a:lnTo>
                  <a:lnTo>
                    <a:pt x="681228" y="5658611"/>
                  </a:lnTo>
                  <a:close/>
                </a:path>
              </a:pathLst>
            </a:custGeom>
            <a:solidFill>
              <a:srgbClr val="EF79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9296" y="1057655"/>
              <a:ext cx="1262380" cy="5659120"/>
            </a:xfrm>
            <a:custGeom>
              <a:avLst/>
              <a:gdLst/>
              <a:ahLst/>
              <a:cxnLst/>
              <a:rect l="l" t="t" r="r" b="b"/>
              <a:pathLst>
                <a:path w="1262379" h="5659120">
                  <a:moveTo>
                    <a:pt x="562355" y="5658611"/>
                  </a:moveTo>
                  <a:lnTo>
                    <a:pt x="280416" y="5658611"/>
                  </a:lnTo>
                  <a:lnTo>
                    <a:pt x="981455" y="3578352"/>
                  </a:lnTo>
                  <a:lnTo>
                    <a:pt x="0" y="0"/>
                  </a:lnTo>
                  <a:lnTo>
                    <a:pt x="280416" y="0"/>
                  </a:lnTo>
                  <a:lnTo>
                    <a:pt x="1261871" y="3578352"/>
                  </a:lnTo>
                  <a:lnTo>
                    <a:pt x="562355" y="5658611"/>
                  </a:lnTo>
                  <a:close/>
                </a:path>
              </a:pathLst>
            </a:custGeom>
            <a:solidFill>
              <a:srgbClr val="1DB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627632" y="1671827"/>
            <a:ext cx="1595755" cy="652780"/>
          </a:xfrm>
          <a:custGeom>
            <a:avLst/>
            <a:gdLst/>
            <a:ahLst/>
            <a:cxnLst/>
            <a:rect l="l" t="t" r="r" b="b"/>
            <a:pathLst>
              <a:path w="1595755" h="652780">
                <a:moveTo>
                  <a:pt x="0" y="108203"/>
                </a:moveTo>
                <a:lnTo>
                  <a:pt x="8548" y="66222"/>
                </a:lnTo>
                <a:lnTo>
                  <a:pt x="31813" y="31813"/>
                </a:lnTo>
                <a:lnTo>
                  <a:pt x="66222" y="8548"/>
                </a:lnTo>
                <a:lnTo>
                  <a:pt x="108204" y="0"/>
                </a:lnTo>
                <a:lnTo>
                  <a:pt x="1485900" y="0"/>
                </a:lnTo>
                <a:lnTo>
                  <a:pt x="1528762" y="8548"/>
                </a:lnTo>
                <a:lnTo>
                  <a:pt x="1563623" y="31813"/>
                </a:lnTo>
                <a:lnTo>
                  <a:pt x="1587055" y="66222"/>
                </a:lnTo>
                <a:lnTo>
                  <a:pt x="1595628" y="108203"/>
                </a:lnTo>
                <a:lnTo>
                  <a:pt x="1595628" y="542543"/>
                </a:lnTo>
                <a:lnTo>
                  <a:pt x="1587055" y="585406"/>
                </a:lnTo>
                <a:lnTo>
                  <a:pt x="1563623" y="620267"/>
                </a:lnTo>
                <a:lnTo>
                  <a:pt x="1528762" y="643699"/>
                </a:lnTo>
                <a:lnTo>
                  <a:pt x="1485900" y="652271"/>
                </a:lnTo>
                <a:lnTo>
                  <a:pt x="108204" y="652271"/>
                </a:lnTo>
                <a:lnTo>
                  <a:pt x="66222" y="643699"/>
                </a:lnTo>
                <a:lnTo>
                  <a:pt x="31813" y="620267"/>
                </a:lnTo>
                <a:lnTo>
                  <a:pt x="8548" y="585406"/>
                </a:lnTo>
                <a:lnTo>
                  <a:pt x="0" y="542543"/>
                </a:lnTo>
                <a:lnTo>
                  <a:pt x="0" y="108203"/>
                </a:lnTo>
                <a:close/>
              </a:path>
            </a:pathLst>
          </a:custGeom>
          <a:ln w="10668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70661" y="1624583"/>
            <a:ext cx="1595754" cy="74379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05"/>
              </a:lnSpc>
            </a:pPr>
            <a:r>
              <a:rPr lang="en-IN" spc="-20" dirty="0"/>
              <a:t> </a:t>
            </a:r>
            <a:r>
              <a:rPr spc="-20" dirty="0"/>
              <a:t>G</a:t>
            </a:r>
            <a:r>
              <a:rPr spc="20" dirty="0"/>
              <a:t>o</a:t>
            </a:r>
            <a:r>
              <a:rPr dirty="0"/>
              <a:t>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48004" y="3619546"/>
            <a:ext cx="1518411" cy="743793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00"/>
              </a:lnSpc>
            </a:pPr>
            <a:r>
              <a:rPr lang="en-IN" sz="4950" spc="-15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4950" spc="-15" dirty="0">
                <a:solidFill>
                  <a:srgbClr val="595959"/>
                </a:solidFill>
                <a:latin typeface="Palatino Linotype"/>
                <a:cs typeface="Palatino Linotype"/>
              </a:rPr>
              <a:t>T</a:t>
            </a:r>
            <a:r>
              <a:rPr sz="4950" dirty="0">
                <a:solidFill>
                  <a:srgbClr val="595959"/>
                </a:solidFill>
                <a:latin typeface="Palatino Linotype"/>
                <a:cs typeface="Palatino Linotype"/>
              </a:rPr>
              <a:t>a</a:t>
            </a:r>
            <a:r>
              <a:rPr sz="4950" spc="30" dirty="0">
                <a:solidFill>
                  <a:srgbClr val="595959"/>
                </a:solidFill>
                <a:latin typeface="Palatino Linotype"/>
                <a:cs typeface="Palatino Linotype"/>
              </a:rPr>
              <a:t>s</a:t>
            </a:r>
            <a:r>
              <a:rPr sz="4950" dirty="0">
                <a:solidFill>
                  <a:srgbClr val="595959"/>
                </a:solidFill>
                <a:latin typeface="Palatino Linotype"/>
                <a:cs typeface="Palatino Linotype"/>
              </a:rPr>
              <a:t>k</a:t>
            </a:r>
            <a:endParaRPr sz="4950" dirty="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7100" y="4554718"/>
            <a:ext cx="482917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My </a:t>
            </a:r>
            <a:r>
              <a:rPr sz="1650" spc="-10" dirty="0">
                <a:solidFill>
                  <a:srgbClr val="0C0C0C"/>
                </a:solidFill>
                <a:latin typeface="Calibri"/>
                <a:cs typeface="Calibri"/>
              </a:rPr>
              <a:t>role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as a </a:t>
            </a:r>
            <a:r>
              <a:rPr sz="1650" spc="-10" dirty="0">
                <a:solidFill>
                  <a:srgbClr val="0C0C0C"/>
                </a:solidFill>
                <a:latin typeface="Calibri"/>
                <a:cs typeface="Calibri"/>
              </a:rPr>
              <a:t>Data </a:t>
            </a: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Analyst Intern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is </a:t>
            </a: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to </a:t>
            </a:r>
            <a:r>
              <a:rPr sz="1650" spc="-10" dirty="0">
                <a:solidFill>
                  <a:srgbClr val="0C0C0C"/>
                </a:solidFill>
                <a:latin typeface="Calibri"/>
                <a:cs typeface="Calibri"/>
              </a:rPr>
              <a:t>talk </a:t>
            </a:r>
            <a:r>
              <a:rPr sz="1650" spc="5" dirty="0">
                <a:solidFill>
                  <a:srgbClr val="0C0C0C"/>
                </a:solidFill>
                <a:latin typeface="Calibri"/>
                <a:cs typeface="Calibri"/>
              </a:rPr>
              <a:t>with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the client, </a:t>
            </a:r>
            <a:r>
              <a:rPr sz="1650" spc="-36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study </a:t>
            </a:r>
            <a:r>
              <a:rPr sz="1650" spc="5" dirty="0">
                <a:solidFill>
                  <a:srgbClr val="0C0C0C"/>
                </a:solidFill>
                <a:latin typeface="Calibri"/>
                <a:cs typeface="Calibri"/>
              </a:rPr>
              <a:t>the </a:t>
            </a: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data,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and build a smart dashboard </a:t>
            </a:r>
            <a:r>
              <a:rPr sz="1650" spc="-10" dirty="0">
                <a:solidFill>
                  <a:srgbClr val="0C0C0C"/>
                </a:solidFill>
                <a:latin typeface="Calibri"/>
                <a:cs typeface="Calibri"/>
              </a:rPr>
              <a:t>tailored </a:t>
            </a: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to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 their</a:t>
            </a:r>
            <a:r>
              <a:rPr sz="1650" spc="-1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needs</a:t>
            </a:r>
            <a:r>
              <a:rPr sz="1650" dirty="0">
                <a:solidFill>
                  <a:srgbClr val="D1D4DB"/>
                </a:solidFill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9723" y="2565888"/>
            <a:ext cx="474980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The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aim </a:t>
            </a:r>
            <a:r>
              <a:rPr sz="1650" spc="5" dirty="0">
                <a:solidFill>
                  <a:srgbClr val="0C0C0C"/>
                </a:solidFill>
                <a:latin typeface="Calibri"/>
                <a:cs typeface="Calibri"/>
              </a:rPr>
              <a:t>is </a:t>
            </a: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to assist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Shield </a:t>
            </a: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Insurance </a:t>
            </a:r>
            <a:r>
              <a:rPr sz="1650" spc="5" dirty="0">
                <a:solidFill>
                  <a:srgbClr val="0C0C0C"/>
                </a:solidFill>
                <a:latin typeface="Calibri"/>
                <a:cs typeface="Calibri"/>
              </a:rPr>
              <a:t>in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using a user- </a:t>
            </a:r>
            <a:r>
              <a:rPr sz="1650" spc="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friendly</a:t>
            </a:r>
            <a:r>
              <a:rPr sz="1650" spc="-3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dashboard</a:t>
            </a:r>
            <a:r>
              <a:rPr sz="1650" spc="-5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packed</a:t>
            </a:r>
            <a:r>
              <a:rPr sz="1650" spc="-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with</a:t>
            </a: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 useful</a:t>
            </a:r>
            <a:r>
              <a:rPr sz="1650" spc="-1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business</a:t>
            </a:r>
            <a:r>
              <a:rPr sz="1650" spc="-5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insights </a:t>
            </a:r>
            <a:r>
              <a:rPr sz="1650" spc="-35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to</a:t>
            </a:r>
            <a:r>
              <a:rPr sz="16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guide</a:t>
            </a:r>
            <a:r>
              <a:rPr sz="1650" spc="-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their</a:t>
            </a:r>
            <a:r>
              <a:rPr sz="1650" spc="-2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decision-making</a:t>
            </a:r>
            <a:r>
              <a:rPr sz="1650" spc="-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0C0C0C"/>
                </a:solidFill>
                <a:latin typeface="Calibri"/>
                <a:cs typeface="Calibri"/>
              </a:rPr>
              <a:t>with</a:t>
            </a:r>
            <a:r>
              <a:rPr sz="1650" spc="-2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650" spc="-5" dirty="0">
                <a:solidFill>
                  <a:srgbClr val="0C0C0C"/>
                </a:solidFill>
                <a:latin typeface="Calibri"/>
                <a:cs typeface="Calibri"/>
              </a:rPr>
              <a:t>data.</a:t>
            </a:r>
            <a:endParaRPr sz="16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69707" y="1057655"/>
            <a:ext cx="2489200" cy="5659120"/>
            <a:chOff x="7569707" y="1057655"/>
            <a:chExt cx="2489200" cy="5659120"/>
          </a:xfrm>
        </p:grpSpPr>
        <p:sp>
          <p:nvSpPr>
            <p:cNvPr id="3" name="object 3"/>
            <p:cNvSpPr/>
            <p:nvPr/>
          </p:nvSpPr>
          <p:spPr>
            <a:xfrm>
              <a:off x="7938516" y="1057655"/>
              <a:ext cx="2120265" cy="5659120"/>
            </a:xfrm>
            <a:custGeom>
              <a:avLst/>
              <a:gdLst/>
              <a:ahLst/>
              <a:cxnLst/>
              <a:rect l="l" t="t" r="r" b="b"/>
              <a:pathLst>
                <a:path w="2120265" h="5659120">
                  <a:moveTo>
                    <a:pt x="2119883" y="5658611"/>
                  </a:moveTo>
                  <a:lnTo>
                    <a:pt x="280416" y="5658611"/>
                  </a:lnTo>
                  <a:lnTo>
                    <a:pt x="981455" y="3578352"/>
                  </a:lnTo>
                  <a:lnTo>
                    <a:pt x="0" y="0"/>
                  </a:lnTo>
                  <a:lnTo>
                    <a:pt x="2119883" y="0"/>
                  </a:lnTo>
                  <a:lnTo>
                    <a:pt x="2119883" y="565861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1523" y="1057655"/>
              <a:ext cx="1379220" cy="5659120"/>
            </a:xfrm>
            <a:custGeom>
              <a:avLst/>
              <a:gdLst/>
              <a:ahLst/>
              <a:cxnLst/>
              <a:rect l="l" t="t" r="r" b="b"/>
              <a:pathLst>
                <a:path w="1379220" h="5659120">
                  <a:moveTo>
                    <a:pt x="681228" y="5658611"/>
                  </a:moveTo>
                  <a:lnTo>
                    <a:pt x="283464" y="5658611"/>
                  </a:lnTo>
                  <a:lnTo>
                    <a:pt x="981456" y="3578352"/>
                  </a:lnTo>
                  <a:lnTo>
                    <a:pt x="0" y="0"/>
                  </a:lnTo>
                  <a:lnTo>
                    <a:pt x="400812" y="0"/>
                  </a:lnTo>
                  <a:lnTo>
                    <a:pt x="1379220" y="3578352"/>
                  </a:lnTo>
                  <a:lnTo>
                    <a:pt x="681228" y="5658611"/>
                  </a:lnTo>
                  <a:close/>
                </a:path>
              </a:pathLst>
            </a:custGeom>
            <a:solidFill>
              <a:srgbClr val="EF79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69707" y="1057655"/>
              <a:ext cx="1203960" cy="5659120"/>
            </a:xfrm>
            <a:custGeom>
              <a:avLst/>
              <a:gdLst/>
              <a:ahLst/>
              <a:cxnLst/>
              <a:rect l="l" t="t" r="r" b="b"/>
              <a:pathLst>
                <a:path w="1203959" h="5659120">
                  <a:moveTo>
                    <a:pt x="505968" y="5658611"/>
                  </a:moveTo>
                  <a:lnTo>
                    <a:pt x="281940" y="5658611"/>
                  </a:lnTo>
                  <a:lnTo>
                    <a:pt x="979932" y="3578352"/>
                  </a:lnTo>
                  <a:lnTo>
                    <a:pt x="0" y="0"/>
                  </a:lnTo>
                  <a:lnTo>
                    <a:pt x="222504" y="0"/>
                  </a:lnTo>
                  <a:lnTo>
                    <a:pt x="1203960" y="3578352"/>
                  </a:lnTo>
                  <a:lnTo>
                    <a:pt x="505968" y="5658611"/>
                  </a:lnTo>
                  <a:close/>
                </a:path>
              </a:pathLst>
            </a:custGeom>
            <a:solidFill>
              <a:srgbClr val="1DB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76110" y="3173999"/>
            <a:ext cx="6877050" cy="114109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2140"/>
              </a:lnSpc>
              <a:spcBef>
                <a:spcPts val="365"/>
              </a:spcBef>
            </a:pPr>
            <a:r>
              <a:rPr sz="1950" spc="10" dirty="0">
                <a:solidFill>
                  <a:srgbClr val="0C0C0C"/>
                </a:solidFill>
                <a:latin typeface="Calibri"/>
                <a:cs typeface="Calibri"/>
              </a:rPr>
              <a:t>Shield Insurance </a:t>
            </a:r>
            <a:r>
              <a:rPr sz="1950" spc="5" dirty="0">
                <a:solidFill>
                  <a:srgbClr val="0C0C0C"/>
                </a:solidFill>
                <a:latin typeface="Calibri"/>
                <a:cs typeface="Calibri"/>
              </a:rPr>
              <a:t>is famous </a:t>
            </a:r>
            <a:r>
              <a:rPr sz="1950" spc="-5" dirty="0">
                <a:solidFill>
                  <a:srgbClr val="0C0C0C"/>
                </a:solidFill>
                <a:latin typeface="Calibri"/>
                <a:cs typeface="Calibri"/>
              </a:rPr>
              <a:t>for </a:t>
            </a:r>
            <a:r>
              <a:rPr sz="1950" spc="10" dirty="0">
                <a:solidFill>
                  <a:srgbClr val="0C0C0C"/>
                </a:solidFill>
                <a:latin typeface="Calibri"/>
                <a:cs typeface="Calibri"/>
              </a:rPr>
              <a:t>giving all-encompassing insurance </a:t>
            </a:r>
            <a:r>
              <a:rPr sz="1950" spc="1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950" spc="5" dirty="0">
                <a:solidFill>
                  <a:srgbClr val="0C0C0C"/>
                </a:solidFill>
                <a:latin typeface="Calibri"/>
                <a:cs typeface="Calibri"/>
              </a:rPr>
              <a:t>that protects </a:t>
            </a:r>
            <a:r>
              <a:rPr sz="1950" spc="10" dirty="0">
                <a:solidFill>
                  <a:srgbClr val="0C0C0C"/>
                </a:solidFill>
                <a:latin typeface="Calibri"/>
                <a:cs typeface="Calibri"/>
              </a:rPr>
              <a:t>people </a:t>
            </a:r>
            <a:r>
              <a:rPr sz="1950" dirty="0">
                <a:solidFill>
                  <a:srgbClr val="0C0C0C"/>
                </a:solidFill>
                <a:latin typeface="Calibri"/>
                <a:cs typeface="Calibri"/>
              </a:rPr>
              <a:t>from </a:t>
            </a:r>
            <a:r>
              <a:rPr sz="1950" spc="5" dirty="0">
                <a:solidFill>
                  <a:srgbClr val="0C0C0C"/>
                </a:solidFill>
                <a:latin typeface="Calibri"/>
                <a:cs typeface="Calibri"/>
              </a:rPr>
              <a:t>unexpected </a:t>
            </a:r>
            <a:r>
              <a:rPr sz="1950" spc="10" dirty="0">
                <a:solidFill>
                  <a:srgbClr val="0C0C0C"/>
                </a:solidFill>
                <a:latin typeface="Calibri"/>
                <a:cs typeface="Calibri"/>
              </a:rPr>
              <a:t>things in </a:t>
            </a:r>
            <a:r>
              <a:rPr sz="1950" spc="-5" dirty="0">
                <a:solidFill>
                  <a:srgbClr val="0C0C0C"/>
                </a:solidFill>
                <a:latin typeface="Calibri"/>
                <a:cs typeface="Calibri"/>
              </a:rPr>
              <a:t>life. </a:t>
            </a:r>
            <a:r>
              <a:rPr sz="1950" spc="5" dirty="0">
                <a:solidFill>
                  <a:srgbClr val="0C0C0C"/>
                </a:solidFill>
                <a:latin typeface="Calibri"/>
                <a:cs typeface="Calibri"/>
              </a:rPr>
              <a:t>They're trusted </a:t>
            </a:r>
            <a:r>
              <a:rPr sz="1950" spc="-430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950" spc="10" dirty="0">
                <a:solidFill>
                  <a:srgbClr val="0C0C0C"/>
                </a:solidFill>
                <a:latin typeface="Calibri"/>
                <a:cs typeface="Calibri"/>
              </a:rPr>
              <a:t>because </a:t>
            </a:r>
            <a:r>
              <a:rPr sz="1950" dirty="0">
                <a:solidFill>
                  <a:srgbClr val="0C0C0C"/>
                </a:solidFill>
                <a:latin typeface="Calibri"/>
                <a:cs typeface="Calibri"/>
              </a:rPr>
              <a:t>they're </a:t>
            </a:r>
            <a:r>
              <a:rPr sz="1950" spc="5" dirty="0">
                <a:solidFill>
                  <a:srgbClr val="0C0C0C"/>
                </a:solidFill>
                <a:latin typeface="Calibri"/>
                <a:cs typeface="Calibri"/>
              </a:rPr>
              <a:t>really committed </a:t>
            </a:r>
            <a:r>
              <a:rPr sz="1950" spc="-5" dirty="0">
                <a:solidFill>
                  <a:srgbClr val="0C0C0C"/>
                </a:solidFill>
                <a:latin typeface="Calibri"/>
                <a:cs typeface="Calibri"/>
              </a:rPr>
              <a:t>to </a:t>
            </a:r>
            <a:r>
              <a:rPr sz="1950" spc="10" dirty="0">
                <a:solidFill>
                  <a:srgbClr val="0C0C0C"/>
                </a:solidFill>
                <a:latin typeface="Calibri"/>
                <a:cs typeface="Calibri"/>
              </a:rPr>
              <a:t>providing dependable </a:t>
            </a:r>
            <a:r>
              <a:rPr sz="1950" spc="15" dirty="0">
                <a:solidFill>
                  <a:srgbClr val="0C0C0C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0C0C0C"/>
                </a:solidFill>
                <a:latin typeface="Calibri"/>
                <a:cs typeface="Calibri"/>
              </a:rPr>
              <a:t>coverage</a:t>
            </a:r>
            <a:endParaRPr sz="19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02791" y="1869948"/>
            <a:ext cx="5247640" cy="6248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630"/>
              </a:lnSpc>
            </a:pPr>
            <a:r>
              <a:rPr sz="3950" dirty="0"/>
              <a:t>About</a:t>
            </a:r>
            <a:r>
              <a:rPr sz="3950" spc="20" dirty="0"/>
              <a:t> </a:t>
            </a:r>
            <a:r>
              <a:rPr sz="3950" spc="-5" dirty="0"/>
              <a:t>Shield</a:t>
            </a:r>
            <a:r>
              <a:rPr sz="3950" spc="40" dirty="0"/>
              <a:t> </a:t>
            </a:r>
            <a:r>
              <a:rPr sz="3950" spc="-5" dirty="0"/>
              <a:t>Insurance</a:t>
            </a:r>
            <a:endParaRPr sz="3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1259205"/>
            <a:chOff x="0" y="1057655"/>
            <a:chExt cx="10058400" cy="125920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7655"/>
              <a:ext cx="10058400" cy="11993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249424"/>
              <a:ext cx="10058400" cy="67310"/>
            </a:xfrm>
            <a:custGeom>
              <a:avLst/>
              <a:gdLst/>
              <a:ahLst/>
              <a:cxnLst/>
              <a:rect l="l" t="t" r="r" b="b"/>
              <a:pathLst>
                <a:path w="10058400" h="67310">
                  <a:moveTo>
                    <a:pt x="10058400" y="67055"/>
                  </a:moveTo>
                  <a:lnTo>
                    <a:pt x="0" y="67055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67055"/>
                  </a:lnTo>
                  <a:close/>
                </a:path>
              </a:pathLst>
            </a:custGeom>
            <a:solidFill>
              <a:srgbClr val="1DB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7038" y="1194403"/>
            <a:ext cx="2360295" cy="855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450" spc="-5" dirty="0">
                <a:solidFill>
                  <a:srgbClr val="FFFFFF"/>
                </a:solidFill>
              </a:rPr>
              <a:t>Policies</a:t>
            </a:r>
            <a:endParaRPr sz="5450"/>
          </a:p>
        </p:txBody>
      </p:sp>
      <p:sp>
        <p:nvSpPr>
          <p:cNvPr id="6" name="object 6"/>
          <p:cNvSpPr txBox="1"/>
          <p:nvPr/>
        </p:nvSpPr>
        <p:spPr>
          <a:xfrm>
            <a:off x="6612034" y="3750095"/>
            <a:ext cx="3178810" cy="5988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62230">
              <a:lnSpc>
                <a:spcPts val="2140"/>
              </a:lnSpc>
              <a:spcBef>
                <a:spcPts val="365"/>
              </a:spcBef>
            </a:pPr>
            <a:r>
              <a:rPr sz="19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Shield Insurance provides </a:t>
            </a:r>
            <a:r>
              <a:rPr sz="19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a </a:t>
            </a:r>
            <a:r>
              <a:rPr sz="1950" spc="-475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9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total</a:t>
            </a:r>
            <a:r>
              <a:rPr sz="1950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9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of</a:t>
            </a:r>
            <a:r>
              <a:rPr sz="1950" spc="20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9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9</a:t>
            </a:r>
            <a:r>
              <a:rPr sz="1950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950" spc="5" dirty="0">
                <a:solidFill>
                  <a:srgbClr val="595959"/>
                </a:solidFill>
                <a:latin typeface="Palatino Linotype"/>
                <a:cs typeface="Palatino Linotype"/>
              </a:rPr>
              <a:t>policies</a:t>
            </a:r>
            <a:endParaRPr sz="1950">
              <a:latin typeface="Palatino Linotype"/>
              <a:cs typeface="Palatino Linotype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980" y="2708148"/>
            <a:ext cx="6196583" cy="355853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9E78E6B-C0C5-0BBB-ED17-58A42853E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7981" t="-95114" r="-207981" b="-95114"/>
          <a:stretch>
            <a:fillRect/>
          </a:stretch>
        </p:blipFill>
        <p:spPr>
          <a:xfrm>
            <a:off x="7543800" y="6093618"/>
            <a:ext cx="2514600" cy="1414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9"/>
    </mc:Choice>
    <mc:Fallback>
      <p:transition spd="slow" advTm="3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1259205"/>
            <a:chOff x="0" y="1057655"/>
            <a:chExt cx="10058400" cy="1259205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57655"/>
              <a:ext cx="10058400" cy="11993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249424"/>
              <a:ext cx="10058400" cy="67310"/>
            </a:xfrm>
            <a:custGeom>
              <a:avLst/>
              <a:gdLst/>
              <a:ahLst/>
              <a:cxnLst/>
              <a:rect l="l" t="t" r="r" b="b"/>
              <a:pathLst>
                <a:path w="10058400" h="67310">
                  <a:moveTo>
                    <a:pt x="10058400" y="67055"/>
                  </a:moveTo>
                  <a:lnTo>
                    <a:pt x="0" y="67055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67055"/>
                  </a:lnTo>
                  <a:close/>
                </a:path>
              </a:pathLst>
            </a:custGeom>
            <a:solidFill>
              <a:srgbClr val="1DB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8056" y="1206393"/>
            <a:ext cx="3465195" cy="8432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5350" spc="10" dirty="0">
                <a:solidFill>
                  <a:srgbClr val="FFFFFF"/>
                </a:solidFill>
              </a:rPr>
              <a:t>Sales</a:t>
            </a:r>
            <a:r>
              <a:rPr sz="5350" spc="-100" dirty="0">
                <a:solidFill>
                  <a:srgbClr val="FFFFFF"/>
                </a:solidFill>
              </a:rPr>
              <a:t> </a:t>
            </a:r>
            <a:r>
              <a:rPr sz="5350" dirty="0">
                <a:solidFill>
                  <a:srgbClr val="FFFFFF"/>
                </a:solidFill>
              </a:rPr>
              <a:t>Mode</a:t>
            </a:r>
            <a:endParaRPr sz="5350"/>
          </a:p>
        </p:txBody>
      </p:sp>
      <p:grpSp>
        <p:nvGrpSpPr>
          <p:cNvPr id="6" name="object 6"/>
          <p:cNvGrpSpPr/>
          <p:nvPr/>
        </p:nvGrpSpPr>
        <p:grpSpPr>
          <a:xfrm>
            <a:off x="723138" y="3699509"/>
            <a:ext cx="2473960" cy="1001394"/>
            <a:chOff x="723138" y="3699509"/>
            <a:chExt cx="2473960" cy="1001394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8472" y="3704843"/>
              <a:ext cx="2462784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object 8"/>
            <p:cNvSpPr/>
            <p:nvPr/>
          </p:nvSpPr>
          <p:spPr>
            <a:xfrm>
              <a:off x="728472" y="3704843"/>
              <a:ext cx="2463165" cy="990600"/>
            </a:xfrm>
            <a:custGeom>
              <a:avLst/>
              <a:gdLst/>
              <a:ahLst/>
              <a:cxnLst/>
              <a:rect l="l" t="t" r="r" b="b"/>
              <a:pathLst>
                <a:path w="2463165" h="990600">
                  <a:moveTo>
                    <a:pt x="0" y="0"/>
                  </a:moveTo>
                  <a:lnTo>
                    <a:pt x="1967484" y="0"/>
                  </a:lnTo>
                  <a:lnTo>
                    <a:pt x="2462784" y="495300"/>
                  </a:lnTo>
                  <a:lnTo>
                    <a:pt x="1967484" y="990600"/>
                  </a:lnTo>
                  <a:lnTo>
                    <a:pt x="0" y="990600"/>
                  </a:lnTo>
                  <a:lnTo>
                    <a:pt x="495299" y="495300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F5B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39708" y="3797353"/>
            <a:ext cx="1109345" cy="72961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69850">
              <a:lnSpc>
                <a:spcPts val="2680"/>
              </a:lnSpc>
              <a:spcBef>
                <a:spcPts val="345"/>
              </a:spcBef>
            </a:pPr>
            <a:r>
              <a:rPr sz="23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O</a:t>
            </a:r>
            <a:r>
              <a:rPr sz="2350" spc="35" dirty="0">
                <a:solidFill>
                  <a:srgbClr val="595959"/>
                </a:solidFill>
                <a:latin typeface="Palatino Linotype"/>
                <a:cs typeface="Palatino Linotype"/>
              </a:rPr>
              <a:t>n</a:t>
            </a:r>
            <a:r>
              <a:rPr sz="2350" spc="5" dirty="0">
                <a:solidFill>
                  <a:srgbClr val="595959"/>
                </a:solidFill>
                <a:latin typeface="Palatino Linotype"/>
                <a:cs typeface="Palatino Linotype"/>
              </a:rPr>
              <a:t>lin</a:t>
            </a:r>
            <a:r>
              <a:rPr sz="23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e-  We</a:t>
            </a:r>
            <a:r>
              <a:rPr sz="2350" spc="5" dirty="0">
                <a:solidFill>
                  <a:srgbClr val="595959"/>
                </a:solidFill>
                <a:latin typeface="Palatino Linotype"/>
                <a:cs typeface="Palatino Linotype"/>
              </a:rPr>
              <a:t>bsi</a:t>
            </a:r>
            <a:r>
              <a:rPr sz="23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te</a:t>
            </a:r>
            <a:endParaRPr sz="2350" dirty="0">
              <a:latin typeface="Palatino Linotype"/>
              <a:cs typeface="Palatino Linotype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88086" y="5112258"/>
            <a:ext cx="2433955" cy="980440"/>
            <a:chOff x="688086" y="5112258"/>
            <a:chExt cx="2433955" cy="98044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420" y="5117592"/>
              <a:ext cx="2423160" cy="969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object 12"/>
            <p:cNvSpPr/>
            <p:nvPr/>
          </p:nvSpPr>
          <p:spPr>
            <a:xfrm>
              <a:off x="693420" y="5117592"/>
              <a:ext cx="2423160" cy="969644"/>
            </a:xfrm>
            <a:custGeom>
              <a:avLst/>
              <a:gdLst/>
              <a:ahLst/>
              <a:cxnLst/>
              <a:rect l="l" t="t" r="r" b="b"/>
              <a:pathLst>
                <a:path w="2423160" h="969645">
                  <a:moveTo>
                    <a:pt x="0" y="0"/>
                  </a:moveTo>
                  <a:lnTo>
                    <a:pt x="1938528" y="0"/>
                  </a:lnTo>
                  <a:lnTo>
                    <a:pt x="2423160" y="484631"/>
                  </a:lnTo>
                  <a:lnTo>
                    <a:pt x="1938528" y="969263"/>
                  </a:lnTo>
                  <a:lnTo>
                    <a:pt x="0" y="969263"/>
                  </a:lnTo>
                  <a:lnTo>
                    <a:pt x="484631" y="484631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F5B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53331" y="5200894"/>
            <a:ext cx="1039494" cy="72961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79705" marR="5080" indent="-167640">
              <a:lnSpc>
                <a:spcPts val="2680"/>
              </a:lnSpc>
              <a:spcBef>
                <a:spcPts val="345"/>
              </a:spcBef>
            </a:pPr>
            <a:r>
              <a:rPr sz="23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O</a:t>
            </a:r>
            <a:r>
              <a:rPr sz="2350" spc="35" dirty="0">
                <a:solidFill>
                  <a:srgbClr val="595959"/>
                </a:solidFill>
                <a:latin typeface="Palatino Linotype"/>
                <a:cs typeface="Palatino Linotype"/>
              </a:rPr>
              <a:t>n</a:t>
            </a:r>
            <a:r>
              <a:rPr sz="2350" spc="5" dirty="0">
                <a:solidFill>
                  <a:srgbClr val="595959"/>
                </a:solidFill>
                <a:latin typeface="Palatino Linotype"/>
                <a:cs typeface="Palatino Linotype"/>
              </a:rPr>
              <a:t>lin</a:t>
            </a:r>
            <a:r>
              <a:rPr sz="23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e-  </a:t>
            </a:r>
            <a:r>
              <a:rPr sz="2350" spc="25" dirty="0">
                <a:solidFill>
                  <a:srgbClr val="595959"/>
                </a:solidFill>
                <a:latin typeface="Palatino Linotype"/>
                <a:cs typeface="Palatino Linotype"/>
              </a:rPr>
              <a:t>App</a:t>
            </a:r>
            <a:endParaRPr sz="2350" dirty="0">
              <a:latin typeface="Palatino Linotype"/>
              <a:cs typeface="Palatino Linotyp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05221" y="3711701"/>
            <a:ext cx="2433955" cy="980440"/>
            <a:chOff x="5205221" y="3711701"/>
            <a:chExt cx="2433955" cy="98044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0555" y="3717035"/>
              <a:ext cx="2423160" cy="9692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object 16"/>
            <p:cNvSpPr/>
            <p:nvPr/>
          </p:nvSpPr>
          <p:spPr>
            <a:xfrm>
              <a:off x="5210555" y="3717035"/>
              <a:ext cx="2423160" cy="969644"/>
            </a:xfrm>
            <a:custGeom>
              <a:avLst/>
              <a:gdLst/>
              <a:ahLst/>
              <a:cxnLst/>
              <a:rect l="l" t="t" r="r" b="b"/>
              <a:pathLst>
                <a:path w="2423159" h="969645">
                  <a:moveTo>
                    <a:pt x="0" y="0"/>
                  </a:moveTo>
                  <a:lnTo>
                    <a:pt x="1938528" y="0"/>
                  </a:lnTo>
                  <a:lnTo>
                    <a:pt x="2423160" y="484632"/>
                  </a:lnTo>
                  <a:lnTo>
                    <a:pt x="1938528" y="969264"/>
                  </a:lnTo>
                  <a:lnTo>
                    <a:pt x="0" y="969264"/>
                  </a:lnTo>
                  <a:lnTo>
                    <a:pt x="484632" y="48463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F5B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58344" y="3798834"/>
            <a:ext cx="1063625" cy="72961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80645" marR="5080" indent="-68580">
              <a:lnSpc>
                <a:spcPts val="2680"/>
              </a:lnSpc>
              <a:spcBef>
                <a:spcPts val="345"/>
              </a:spcBef>
            </a:pPr>
            <a:r>
              <a:rPr sz="23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O</a:t>
            </a:r>
            <a:r>
              <a:rPr sz="2350" spc="25" dirty="0">
                <a:solidFill>
                  <a:srgbClr val="595959"/>
                </a:solidFill>
                <a:latin typeface="Palatino Linotype"/>
                <a:cs typeface="Palatino Linotype"/>
              </a:rPr>
              <a:t>f</a:t>
            </a:r>
            <a:r>
              <a:rPr sz="2350" dirty="0">
                <a:solidFill>
                  <a:srgbClr val="595959"/>
                </a:solidFill>
                <a:latin typeface="Palatino Linotype"/>
                <a:cs typeface="Palatino Linotype"/>
              </a:rPr>
              <a:t>f</a:t>
            </a:r>
            <a:r>
              <a:rPr sz="2350" spc="5" dirty="0">
                <a:solidFill>
                  <a:srgbClr val="595959"/>
                </a:solidFill>
                <a:latin typeface="Palatino Linotype"/>
                <a:cs typeface="Palatino Linotype"/>
              </a:rPr>
              <a:t>lin</a:t>
            </a:r>
            <a:r>
              <a:rPr sz="23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e-  </a:t>
            </a:r>
            <a:r>
              <a:rPr sz="2350" spc="20" dirty="0">
                <a:solidFill>
                  <a:srgbClr val="595959"/>
                </a:solidFill>
                <a:latin typeface="Palatino Linotype"/>
                <a:cs typeface="Palatino Linotype"/>
              </a:rPr>
              <a:t>Agent</a:t>
            </a:r>
            <a:endParaRPr sz="2350">
              <a:latin typeface="Palatino Linotype"/>
              <a:cs typeface="Palatino Linotyp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07329" y="5115305"/>
            <a:ext cx="2433955" cy="980440"/>
            <a:chOff x="5307329" y="5115305"/>
            <a:chExt cx="2433955" cy="98044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2663" y="5120639"/>
              <a:ext cx="2423159" cy="9692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object 20"/>
            <p:cNvSpPr/>
            <p:nvPr/>
          </p:nvSpPr>
          <p:spPr>
            <a:xfrm>
              <a:off x="5312663" y="5120639"/>
              <a:ext cx="2423160" cy="969644"/>
            </a:xfrm>
            <a:custGeom>
              <a:avLst/>
              <a:gdLst/>
              <a:ahLst/>
              <a:cxnLst/>
              <a:rect l="l" t="t" r="r" b="b"/>
              <a:pathLst>
                <a:path w="2423159" h="969645">
                  <a:moveTo>
                    <a:pt x="0" y="0"/>
                  </a:moveTo>
                  <a:lnTo>
                    <a:pt x="1938528" y="0"/>
                  </a:lnTo>
                  <a:lnTo>
                    <a:pt x="2423159" y="484632"/>
                  </a:lnTo>
                  <a:lnTo>
                    <a:pt x="1938528" y="969264"/>
                  </a:lnTo>
                  <a:lnTo>
                    <a:pt x="0" y="969264"/>
                  </a:lnTo>
                  <a:lnTo>
                    <a:pt x="484632" y="48463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F5B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60373" y="5202375"/>
            <a:ext cx="1063625" cy="72961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82550" marR="5080" indent="-70485">
              <a:lnSpc>
                <a:spcPts val="2680"/>
              </a:lnSpc>
              <a:spcBef>
                <a:spcPts val="345"/>
              </a:spcBef>
            </a:pPr>
            <a:r>
              <a:rPr sz="23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O</a:t>
            </a:r>
            <a:r>
              <a:rPr sz="2350" spc="25" dirty="0">
                <a:solidFill>
                  <a:srgbClr val="595959"/>
                </a:solidFill>
                <a:latin typeface="Palatino Linotype"/>
                <a:cs typeface="Palatino Linotype"/>
              </a:rPr>
              <a:t>f</a:t>
            </a:r>
            <a:r>
              <a:rPr sz="2350" dirty="0">
                <a:solidFill>
                  <a:srgbClr val="595959"/>
                </a:solidFill>
                <a:latin typeface="Palatino Linotype"/>
                <a:cs typeface="Palatino Linotype"/>
              </a:rPr>
              <a:t>f</a:t>
            </a:r>
            <a:r>
              <a:rPr sz="2350" spc="5" dirty="0">
                <a:solidFill>
                  <a:srgbClr val="595959"/>
                </a:solidFill>
                <a:latin typeface="Palatino Linotype"/>
                <a:cs typeface="Palatino Linotype"/>
              </a:rPr>
              <a:t>lin</a:t>
            </a:r>
            <a:r>
              <a:rPr sz="23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e-  Direct</a:t>
            </a:r>
            <a:endParaRPr sz="2350">
              <a:latin typeface="Palatino Linotype"/>
              <a:cs typeface="Palatino Linotyp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7739" y="2552954"/>
            <a:ext cx="1610868" cy="610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bject 23"/>
          <p:cNvSpPr txBox="1"/>
          <p:nvPr/>
        </p:nvSpPr>
        <p:spPr>
          <a:xfrm>
            <a:off x="1334568" y="2622307"/>
            <a:ext cx="93853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O</a:t>
            </a:r>
            <a:r>
              <a:rPr sz="2350" spc="35" dirty="0">
                <a:solidFill>
                  <a:srgbClr val="595959"/>
                </a:solidFill>
                <a:latin typeface="Palatino Linotype"/>
                <a:cs typeface="Palatino Linotype"/>
              </a:rPr>
              <a:t>n</a:t>
            </a:r>
            <a:r>
              <a:rPr sz="2350" spc="5" dirty="0">
                <a:solidFill>
                  <a:srgbClr val="595959"/>
                </a:solidFill>
                <a:latin typeface="Palatino Linotype"/>
                <a:cs typeface="Palatino Linotype"/>
              </a:rPr>
              <a:t>lin</a:t>
            </a:r>
            <a:r>
              <a:rPr sz="23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e</a:t>
            </a:r>
            <a:endParaRPr sz="2350" dirty="0">
              <a:latin typeface="Palatino Linotype"/>
              <a:cs typeface="Palatino Linotype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24500" y="2513583"/>
            <a:ext cx="1610867" cy="612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object 25"/>
          <p:cNvSpPr txBox="1"/>
          <p:nvPr/>
        </p:nvSpPr>
        <p:spPr>
          <a:xfrm>
            <a:off x="5880600" y="2582621"/>
            <a:ext cx="96266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O</a:t>
            </a:r>
            <a:r>
              <a:rPr sz="2350" spc="25" dirty="0">
                <a:solidFill>
                  <a:srgbClr val="595959"/>
                </a:solidFill>
                <a:latin typeface="Palatino Linotype"/>
                <a:cs typeface="Palatino Linotype"/>
              </a:rPr>
              <a:t>f</a:t>
            </a:r>
            <a:r>
              <a:rPr sz="2350" dirty="0">
                <a:solidFill>
                  <a:srgbClr val="595959"/>
                </a:solidFill>
                <a:latin typeface="Palatino Linotype"/>
                <a:cs typeface="Palatino Linotype"/>
              </a:rPr>
              <a:t>f</a:t>
            </a:r>
            <a:r>
              <a:rPr sz="2350" spc="5" dirty="0">
                <a:solidFill>
                  <a:srgbClr val="595959"/>
                </a:solidFill>
                <a:latin typeface="Palatino Linotype"/>
                <a:cs typeface="Palatino Linotype"/>
              </a:rPr>
              <a:t>lin</a:t>
            </a:r>
            <a:r>
              <a:rPr sz="23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e</a:t>
            </a:r>
            <a:endParaRPr sz="2350">
              <a:latin typeface="Palatino Linotype"/>
              <a:cs typeface="Palatino Linotype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684782" y="3260597"/>
            <a:ext cx="222885" cy="334010"/>
            <a:chOff x="1684782" y="3260597"/>
            <a:chExt cx="222885" cy="334010"/>
          </a:xfrm>
        </p:grpSpPr>
        <p:sp>
          <p:nvSpPr>
            <p:cNvPr id="27" name="object 27"/>
            <p:cNvSpPr/>
            <p:nvPr/>
          </p:nvSpPr>
          <p:spPr>
            <a:xfrm>
              <a:off x="1690116" y="3265931"/>
              <a:ext cx="212090" cy="323215"/>
            </a:xfrm>
            <a:custGeom>
              <a:avLst/>
              <a:gdLst/>
              <a:ahLst/>
              <a:cxnLst/>
              <a:rect l="l" t="t" r="r" b="b"/>
              <a:pathLst>
                <a:path w="212089" h="323214">
                  <a:moveTo>
                    <a:pt x="106679" y="323087"/>
                  </a:moveTo>
                  <a:lnTo>
                    <a:pt x="0" y="216408"/>
                  </a:lnTo>
                  <a:lnTo>
                    <a:pt x="53339" y="216408"/>
                  </a:lnTo>
                  <a:lnTo>
                    <a:pt x="53339" y="0"/>
                  </a:lnTo>
                  <a:lnTo>
                    <a:pt x="158496" y="0"/>
                  </a:lnTo>
                  <a:lnTo>
                    <a:pt x="158496" y="216408"/>
                  </a:lnTo>
                  <a:lnTo>
                    <a:pt x="211835" y="216408"/>
                  </a:lnTo>
                  <a:lnTo>
                    <a:pt x="106679" y="323087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90116" y="3265931"/>
              <a:ext cx="212090" cy="323215"/>
            </a:xfrm>
            <a:custGeom>
              <a:avLst/>
              <a:gdLst/>
              <a:ahLst/>
              <a:cxnLst/>
              <a:rect l="l" t="t" r="r" b="b"/>
              <a:pathLst>
                <a:path w="212089" h="323214">
                  <a:moveTo>
                    <a:pt x="0" y="216408"/>
                  </a:moveTo>
                  <a:lnTo>
                    <a:pt x="53339" y="216408"/>
                  </a:lnTo>
                  <a:lnTo>
                    <a:pt x="53339" y="0"/>
                  </a:lnTo>
                  <a:lnTo>
                    <a:pt x="158496" y="0"/>
                  </a:lnTo>
                  <a:lnTo>
                    <a:pt x="158496" y="216408"/>
                  </a:lnTo>
                  <a:lnTo>
                    <a:pt x="211835" y="216408"/>
                  </a:lnTo>
                  <a:lnTo>
                    <a:pt x="106679" y="323087"/>
                  </a:lnTo>
                  <a:lnTo>
                    <a:pt x="0" y="216408"/>
                  </a:lnTo>
                  <a:close/>
                </a:path>
              </a:pathLst>
            </a:custGeom>
            <a:ln w="10668">
              <a:solidFill>
                <a:srgbClr val="054B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243065" y="3198114"/>
            <a:ext cx="222885" cy="334010"/>
            <a:chOff x="6243065" y="3198114"/>
            <a:chExt cx="222885" cy="334010"/>
          </a:xfrm>
        </p:grpSpPr>
        <p:sp>
          <p:nvSpPr>
            <p:cNvPr id="30" name="object 30"/>
            <p:cNvSpPr/>
            <p:nvPr/>
          </p:nvSpPr>
          <p:spPr>
            <a:xfrm>
              <a:off x="6248399" y="3203448"/>
              <a:ext cx="212090" cy="323215"/>
            </a:xfrm>
            <a:custGeom>
              <a:avLst/>
              <a:gdLst/>
              <a:ahLst/>
              <a:cxnLst/>
              <a:rect l="l" t="t" r="r" b="b"/>
              <a:pathLst>
                <a:path w="212089" h="323214">
                  <a:moveTo>
                    <a:pt x="105155" y="323087"/>
                  </a:moveTo>
                  <a:lnTo>
                    <a:pt x="0" y="216408"/>
                  </a:lnTo>
                  <a:lnTo>
                    <a:pt x="51816" y="216408"/>
                  </a:lnTo>
                  <a:lnTo>
                    <a:pt x="51816" y="0"/>
                  </a:lnTo>
                  <a:lnTo>
                    <a:pt x="158496" y="0"/>
                  </a:lnTo>
                  <a:lnTo>
                    <a:pt x="158496" y="216408"/>
                  </a:lnTo>
                  <a:lnTo>
                    <a:pt x="211835" y="216408"/>
                  </a:lnTo>
                  <a:lnTo>
                    <a:pt x="105155" y="323087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48399" y="3203448"/>
              <a:ext cx="212090" cy="323215"/>
            </a:xfrm>
            <a:custGeom>
              <a:avLst/>
              <a:gdLst/>
              <a:ahLst/>
              <a:cxnLst/>
              <a:rect l="l" t="t" r="r" b="b"/>
              <a:pathLst>
                <a:path w="212089" h="323214">
                  <a:moveTo>
                    <a:pt x="0" y="216408"/>
                  </a:moveTo>
                  <a:lnTo>
                    <a:pt x="51816" y="216408"/>
                  </a:lnTo>
                  <a:lnTo>
                    <a:pt x="51816" y="0"/>
                  </a:lnTo>
                  <a:lnTo>
                    <a:pt x="158496" y="0"/>
                  </a:lnTo>
                  <a:lnTo>
                    <a:pt x="158496" y="216408"/>
                  </a:lnTo>
                  <a:lnTo>
                    <a:pt x="211835" y="216408"/>
                  </a:lnTo>
                  <a:lnTo>
                    <a:pt x="105155" y="323087"/>
                  </a:lnTo>
                  <a:lnTo>
                    <a:pt x="0" y="216408"/>
                  </a:lnTo>
                  <a:close/>
                </a:path>
              </a:pathLst>
            </a:custGeom>
            <a:ln w="10668">
              <a:solidFill>
                <a:srgbClr val="054B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09BD487D-FE57-5D71-D86D-89E7C425A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207981" t="-95114" r="-207981" b="-95114"/>
          <a:stretch>
            <a:fillRect/>
          </a:stretch>
        </p:blipFill>
        <p:spPr>
          <a:xfrm>
            <a:off x="7543800" y="6093618"/>
            <a:ext cx="2514600" cy="1414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84"/>
    </mc:Choice>
    <mc:Fallback>
      <p:transition spd="slow" advTm="20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8696" y="1206393"/>
            <a:ext cx="1744980" cy="8432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5350" spc="10" dirty="0">
                <a:solidFill>
                  <a:srgbClr val="FFFFFF"/>
                </a:solidFill>
              </a:rPr>
              <a:t>C</a:t>
            </a:r>
            <a:r>
              <a:rPr sz="5350" spc="-10" dirty="0">
                <a:solidFill>
                  <a:srgbClr val="FFFFFF"/>
                </a:solidFill>
              </a:rPr>
              <a:t>i</a:t>
            </a:r>
            <a:r>
              <a:rPr sz="5350" spc="20" dirty="0">
                <a:solidFill>
                  <a:srgbClr val="FFFFFF"/>
                </a:solidFill>
              </a:rPr>
              <a:t>t</a:t>
            </a:r>
            <a:r>
              <a:rPr sz="5350" spc="-10" dirty="0">
                <a:solidFill>
                  <a:srgbClr val="FFFFFF"/>
                </a:solidFill>
              </a:rPr>
              <a:t>i</a:t>
            </a:r>
            <a:r>
              <a:rPr sz="5350" spc="10" dirty="0">
                <a:solidFill>
                  <a:srgbClr val="FFFFFF"/>
                </a:solidFill>
              </a:rPr>
              <a:t>e</a:t>
            </a:r>
            <a:r>
              <a:rPr sz="5350" spc="5" dirty="0">
                <a:solidFill>
                  <a:srgbClr val="FFFFFF"/>
                </a:solidFill>
              </a:rPr>
              <a:t>s</a:t>
            </a:r>
            <a:endParaRPr sz="5350"/>
          </a:p>
        </p:txBody>
      </p:sp>
      <p:grpSp>
        <p:nvGrpSpPr>
          <p:cNvPr id="3" name="object 3"/>
          <p:cNvGrpSpPr/>
          <p:nvPr/>
        </p:nvGrpSpPr>
        <p:grpSpPr>
          <a:xfrm>
            <a:off x="934974" y="2524653"/>
            <a:ext cx="1960626" cy="856340"/>
            <a:chOff x="934974" y="2672333"/>
            <a:chExt cx="1757680" cy="70866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308" y="2677667"/>
              <a:ext cx="1746503" cy="6979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0308" y="2677667"/>
              <a:ext cx="1746885" cy="698500"/>
            </a:xfrm>
            <a:custGeom>
              <a:avLst/>
              <a:gdLst/>
              <a:ahLst/>
              <a:cxnLst/>
              <a:rect l="l" t="t" r="r" b="b"/>
              <a:pathLst>
                <a:path w="1746885" h="698500">
                  <a:moveTo>
                    <a:pt x="0" y="0"/>
                  </a:moveTo>
                  <a:lnTo>
                    <a:pt x="1397508" y="0"/>
                  </a:lnTo>
                  <a:lnTo>
                    <a:pt x="1746503" y="348996"/>
                  </a:lnTo>
                  <a:lnTo>
                    <a:pt x="1397508" y="697991"/>
                  </a:lnTo>
                  <a:lnTo>
                    <a:pt x="0" y="697991"/>
                  </a:lnTo>
                  <a:lnTo>
                    <a:pt x="350520" y="34899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F5B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97608" y="2623788"/>
            <a:ext cx="803910" cy="72961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43815">
              <a:lnSpc>
                <a:spcPts val="2680"/>
              </a:lnSpc>
              <a:spcBef>
                <a:spcPts val="345"/>
              </a:spcBef>
            </a:pPr>
            <a:r>
              <a:rPr sz="23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De</a:t>
            </a:r>
            <a:r>
              <a:rPr sz="2350" spc="5" dirty="0">
                <a:solidFill>
                  <a:srgbClr val="595959"/>
                </a:solidFill>
                <a:latin typeface="Palatino Linotype"/>
                <a:cs typeface="Palatino Linotype"/>
              </a:rPr>
              <a:t>l</a:t>
            </a:r>
            <a:r>
              <a:rPr sz="2350" spc="35" dirty="0">
                <a:solidFill>
                  <a:srgbClr val="595959"/>
                </a:solidFill>
                <a:latin typeface="Palatino Linotype"/>
                <a:cs typeface="Palatino Linotype"/>
              </a:rPr>
              <a:t>h</a:t>
            </a:r>
            <a:r>
              <a:rPr sz="23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i  </a:t>
            </a:r>
            <a:r>
              <a:rPr sz="2350" spc="25" dirty="0">
                <a:solidFill>
                  <a:srgbClr val="595959"/>
                </a:solidFill>
                <a:latin typeface="Palatino Linotype"/>
                <a:cs typeface="Palatino Linotype"/>
              </a:rPr>
              <a:t>NCR</a:t>
            </a:r>
            <a:endParaRPr sz="2350" dirty="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8312" y="3682746"/>
            <a:ext cx="1948157" cy="1041654"/>
            <a:chOff x="988313" y="3682746"/>
            <a:chExt cx="1757680" cy="70866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647" y="3688080"/>
              <a:ext cx="1746503" cy="6979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93647" y="3688080"/>
              <a:ext cx="1746885" cy="698500"/>
            </a:xfrm>
            <a:custGeom>
              <a:avLst/>
              <a:gdLst/>
              <a:ahLst/>
              <a:cxnLst/>
              <a:rect l="l" t="t" r="r" b="b"/>
              <a:pathLst>
                <a:path w="1746885" h="698500">
                  <a:moveTo>
                    <a:pt x="0" y="0"/>
                  </a:moveTo>
                  <a:lnTo>
                    <a:pt x="1397507" y="0"/>
                  </a:lnTo>
                  <a:lnTo>
                    <a:pt x="1746503" y="348995"/>
                  </a:lnTo>
                  <a:lnTo>
                    <a:pt x="1397507" y="697991"/>
                  </a:lnTo>
                  <a:lnTo>
                    <a:pt x="0" y="697991"/>
                  </a:lnTo>
                  <a:lnTo>
                    <a:pt x="348996" y="34899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F5B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38079" y="3974018"/>
            <a:ext cx="92329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Ind</a:t>
            </a:r>
            <a:r>
              <a:rPr sz="2350" spc="25" dirty="0">
                <a:solidFill>
                  <a:srgbClr val="595959"/>
                </a:solidFill>
                <a:latin typeface="Palatino Linotype"/>
                <a:cs typeface="Palatino Linotype"/>
              </a:rPr>
              <a:t>or</a:t>
            </a:r>
            <a:r>
              <a:rPr sz="23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e</a:t>
            </a:r>
            <a:endParaRPr sz="2350">
              <a:latin typeface="Palatino Linotype"/>
              <a:cs typeface="Palatino Linotyp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54117" y="3751326"/>
            <a:ext cx="2217420" cy="817244"/>
            <a:chOff x="4754117" y="3751326"/>
            <a:chExt cx="2217420" cy="817244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451" y="3756660"/>
              <a:ext cx="2206751" cy="8061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759451" y="3756660"/>
              <a:ext cx="2207260" cy="806450"/>
            </a:xfrm>
            <a:custGeom>
              <a:avLst/>
              <a:gdLst/>
              <a:ahLst/>
              <a:cxnLst/>
              <a:rect l="l" t="t" r="r" b="b"/>
              <a:pathLst>
                <a:path w="2207259" h="806450">
                  <a:moveTo>
                    <a:pt x="0" y="0"/>
                  </a:moveTo>
                  <a:lnTo>
                    <a:pt x="1804416" y="0"/>
                  </a:lnTo>
                  <a:lnTo>
                    <a:pt x="2206751" y="402336"/>
                  </a:lnTo>
                  <a:lnTo>
                    <a:pt x="1804416" y="806196"/>
                  </a:lnTo>
                  <a:lnTo>
                    <a:pt x="0" y="806196"/>
                  </a:lnTo>
                  <a:lnTo>
                    <a:pt x="402335" y="40233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F5B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16696" y="3926779"/>
            <a:ext cx="1156970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50" spc="25" dirty="0">
                <a:solidFill>
                  <a:srgbClr val="595959"/>
                </a:solidFill>
                <a:latin typeface="Palatino Linotype"/>
                <a:cs typeface="Palatino Linotype"/>
              </a:rPr>
              <a:t>C</a:t>
            </a:r>
            <a:r>
              <a:rPr sz="23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henn</a:t>
            </a:r>
            <a:r>
              <a:rPr sz="2350" spc="35" dirty="0">
                <a:solidFill>
                  <a:srgbClr val="595959"/>
                </a:solidFill>
                <a:latin typeface="Palatino Linotype"/>
                <a:cs typeface="Palatino Linotype"/>
              </a:rPr>
              <a:t>a</a:t>
            </a:r>
            <a:r>
              <a:rPr sz="23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i</a:t>
            </a:r>
            <a:endParaRPr sz="2350">
              <a:latin typeface="Palatino Linotype"/>
              <a:cs typeface="Palatino Linotyp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30986" y="4856226"/>
            <a:ext cx="1757680" cy="934974"/>
            <a:chOff x="1030986" y="4856226"/>
            <a:chExt cx="1757680" cy="70866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6320" y="4861560"/>
              <a:ext cx="1746504" cy="69799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36320" y="4861560"/>
              <a:ext cx="1746885" cy="698500"/>
            </a:xfrm>
            <a:custGeom>
              <a:avLst/>
              <a:gdLst/>
              <a:ahLst/>
              <a:cxnLst/>
              <a:rect l="l" t="t" r="r" b="b"/>
              <a:pathLst>
                <a:path w="1746885" h="698500">
                  <a:moveTo>
                    <a:pt x="0" y="0"/>
                  </a:moveTo>
                  <a:lnTo>
                    <a:pt x="1397508" y="0"/>
                  </a:lnTo>
                  <a:lnTo>
                    <a:pt x="1746504" y="348995"/>
                  </a:lnTo>
                  <a:lnTo>
                    <a:pt x="1397508" y="697991"/>
                  </a:lnTo>
                  <a:lnTo>
                    <a:pt x="0" y="697991"/>
                  </a:lnTo>
                  <a:lnTo>
                    <a:pt x="350520" y="34899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F5B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74723" y="5158184"/>
            <a:ext cx="93154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20" dirty="0">
                <a:solidFill>
                  <a:srgbClr val="595959"/>
                </a:solidFill>
                <a:latin typeface="Palatino Linotype"/>
                <a:cs typeface="Palatino Linotype"/>
              </a:rPr>
              <a:t>M</a:t>
            </a:r>
            <a:r>
              <a:rPr sz="1900" spc="-15" dirty="0">
                <a:solidFill>
                  <a:srgbClr val="595959"/>
                </a:solidFill>
                <a:latin typeface="Palatino Linotype"/>
                <a:cs typeface="Palatino Linotype"/>
              </a:rPr>
              <a:t>umb</a:t>
            </a:r>
            <a:r>
              <a:rPr sz="1900" spc="-5" dirty="0">
                <a:solidFill>
                  <a:srgbClr val="595959"/>
                </a:solidFill>
                <a:latin typeface="Palatino Linotype"/>
                <a:cs typeface="Palatino Linotype"/>
              </a:rPr>
              <a:t>ai</a:t>
            </a:r>
            <a:endParaRPr sz="1900" dirty="0">
              <a:latin typeface="Palatino Linotype"/>
              <a:cs typeface="Palatino Linotyp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741926" y="2614422"/>
            <a:ext cx="2263140" cy="830580"/>
            <a:chOff x="4741926" y="2614422"/>
            <a:chExt cx="2263140" cy="830580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7260" y="2619756"/>
              <a:ext cx="2252472" cy="81991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747260" y="2619756"/>
              <a:ext cx="2252980" cy="820419"/>
            </a:xfrm>
            <a:custGeom>
              <a:avLst/>
              <a:gdLst/>
              <a:ahLst/>
              <a:cxnLst/>
              <a:rect l="l" t="t" r="r" b="b"/>
              <a:pathLst>
                <a:path w="2252979" h="820420">
                  <a:moveTo>
                    <a:pt x="0" y="0"/>
                  </a:moveTo>
                  <a:lnTo>
                    <a:pt x="1840991" y="0"/>
                  </a:lnTo>
                  <a:lnTo>
                    <a:pt x="2252472" y="409955"/>
                  </a:lnTo>
                  <a:lnTo>
                    <a:pt x="1840991" y="819911"/>
                  </a:lnTo>
                  <a:lnTo>
                    <a:pt x="0" y="819911"/>
                  </a:lnTo>
                  <a:lnTo>
                    <a:pt x="411479" y="409955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F5B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257251" y="3004804"/>
            <a:ext cx="129349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20" dirty="0">
                <a:solidFill>
                  <a:srgbClr val="595959"/>
                </a:solidFill>
                <a:latin typeface="Palatino Linotype"/>
                <a:cs typeface="Palatino Linotype"/>
              </a:rPr>
              <a:t>Hy</a:t>
            </a:r>
            <a:r>
              <a:rPr sz="19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de</a:t>
            </a:r>
            <a:r>
              <a:rPr sz="1950" dirty="0">
                <a:solidFill>
                  <a:srgbClr val="595959"/>
                </a:solidFill>
                <a:latin typeface="Palatino Linotype"/>
                <a:cs typeface="Palatino Linotype"/>
              </a:rPr>
              <a:t>r</a:t>
            </a:r>
            <a:r>
              <a:rPr sz="1950" spc="30" dirty="0">
                <a:solidFill>
                  <a:srgbClr val="595959"/>
                </a:solidFill>
                <a:latin typeface="Palatino Linotype"/>
                <a:cs typeface="Palatino Linotype"/>
              </a:rPr>
              <a:t>a</a:t>
            </a:r>
            <a:r>
              <a:rPr sz="1950" spc="5" dirty="0">
                <a:solidFill>
                  <a:srgbClr val="595959"/>
                </a:solidFill>
                <a:latin typeface="Palatino Linotype"/>
                <a:cs typeface="Palatino Linotype"/>
              </a:rPr>
              <a:t>b</a:t>
            </a:r>
            <a:r>
              <a:rPr sz="19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ad</a:t>
            </a:r>
            <a:endParaRPr sz="1950">
              <a:latin typeface="Palatino Linotype"/>
              <a:cs typeface="Palatino Linotype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394AFF15-6882-1C2E-B260-D96C7163F5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7981" t="-95114" r="-207981" b="-95114"/>
          <a:stretch>
            <a:fillRect/>
          </a:stretch>
        </p:blipFill>
        <p:spPr>
          <a:xfrm>
            <a:off x="7543800" y="6093618"/>
            <a:ext cx="2514600" cy="1414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5"/>
    </mc:Choice>
    <mc:Fallback>
      <p:transition spd="slow" advTm="6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59296" y="1057655"/>
            <a:ext cx="3499485" cy="5659120"/>
            <a:chOff x="6559296" y="1057655"/>
            <a:chExt cx="3499485" cy="5659120"/>
          </a:xfrm>
        </p:grpSpPr>
        <p:sp>
          <p:nvSpPr>
            <p:cNvPr id="3" name="object 3"/>
            <p:cNvSpPr/>
            <p:nvPr/>
          </p:nvSpPr>
          <p:spPr>
            <a:xfrm>
              <a:off x="6954012" y="1057655"/>
              <a:ext cx="3104515" cy="5659120"/>
            </a:xfrm>
            <a:custGeom>
              <a:avLst/>
              <a:gdLst/>
              <a:ahLst/>
              <a:cxnLst/>
              <a:rect l="l" t="t" r="r" b="b"/>
              <a:pathLst>
                <a:path w="3104515" h="5659120">
                  <a:moveTo>
                    <a:pt x="3104387" y="5658611"/>
                  </a:moveTo>
                  <a:lnTo>
                    <a:pt x="280416" y="5658611"/>
                  </a:lnTo>
                  <a:lnTo>
                    <a:pt x="981455" y="3578352"/>
                  </a:lnTo>
                  <a:lnTo>
                    <a:pt x="0" y="0"/>
                  </a:lnTo>
                  <a:lnTo>
                    <a:pt x="3104387" y="0"/>
                  </a:lnTo>
                  <a:lnTo>
                    <a:pt x="3104387" y="565861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20840" y="1057655"/>
              <a:ext cx="1379220" cy="5659120"/>
            </a:xfrm>
            <a:custGeom>
              <a:avLst/>
              <a:gdLst/>
              <a:ahLst/>
              <a:cxnLst/>
              <a:rect l="l" t="t" r="r" b="b"/>
              <a:pathLst>
                <a:path w="1379220" h="5659120">
                  <a:moveTo>
                    <a:pt x="681228" y="5658611"/>
                  </a:moveTo>
                  <a:lnTo>
                    <a:pt x="283464" y="5658611"/>
                  </a:lnTo>
                  <a:lnTo>
                    <a:pt x="981456" y="3578352"/>
                  </a:lnTo>
                  <a:lnTo>
                    <a:pt x="0" y="0"/>
                  </a:lnTo>
                  <a:lnTo>
                    <a:pt x="400812" y="0"/>
                  </a:lnTo>
                  <a:lnTo>
                    <a:pt x="1379220" y="3578352"/>
                  </a:lnTo>
                  <a:lnTo>
                    <a:pt x="681228" y="5658611"/>
                  </a:lnTo>
                  <a:close/>
                </a:path>
              </a:pathLst>
            </a:custGeom>
            <a:solidFill>
              <a:srgbClr val="EF79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59296" y="1057655"/>
              <a:ext cx="1262380" cy="5659120"/>
            </a:xfrm>
            <a:custGeom>
              <a:avLst/>
              <a:gdLst/>
              <a:ahLst/>
              <a:cxnLst/>
              <a:rect l="l" t="t" r="r" b="b"/>
              <a:pathLst>
                <a:path w="1262379" h="5659120">
                  <a:moveTo>
                    <a:pt x="562355" y="5658611"/>
                  </a:moveTo>
                  <a:lnTo>
                    <a:pt x="280416" y="5658611"/>
                  </a:lnTo>
                  <a:lnTo>
                    <a:pt x="981455" y="3578352"/>
                  </a:lnTo>
                  <a:lnTo>
                    <a:pt x="0" y="0"/>
                  </a:lnTo>
                  <a:lnTo>
                    <a:pt x="280416" y="0"/>
                  </a:lnTo>
                  <a:lnTo>
                    <a:pt x="1261871" y="3578352"/>
                  </a:lnTo>
                  <a:lnTo>
                    <a:pt x="562355" y="5658611"/>
                  </a:lnTo>
                  <a:close/>
                </a:path>
              </a:pathLst>
            </a:custGeom>
            <a:solidFill>
              <a:srgbClr val="1DB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41277" y="1593713"/>
            <a:ext cx="211899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Dataset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70902" y="3000212"/>
            <a:ext cx="4297045" cy="269494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567690" indent="-377825">
              <a:lnSpc>
                <a:spcPct val="100000"/>
              </a:lnSpc>
              <a:spcBef>
                <a:spcPts val="869"/>
              </a:spcBef>
              <a:buAutoNum type="arabicPeriod"/>
              <a:tabLst>
                <a:tab pos="567690" algn="l"/>
                <a:tab pos="568325" algn="l"/>
              </a:tabLst>
            </a:pPr>
            <a:r>
              <a:rPr sz="19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Dim_customer</a:t>
            </a:r>
            <a:endParaRPr sz="1950">
              <a:latin typeface="Palatino Linotype"/>
              <a:cs typeface="Palatino Linotype"/>
            </a:endParaRPr>
          </a:p>
          <a:p>
            <a:pPr marL="567690" indent="-377825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567690" algn="l"/>
                <a:tab pos="568325" algn="l"/>
              </a:tabLst>
            </a:pPr>
            <a:r>
              <a:rPr sz="19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Dim_policies</a:t>
            </a:r>
            <a:endParaRPr sz="1950">
              <a:latin typeface="Palatino Linotype"/>
              <a:cs typeface="Palatino Linotype"/>
            </a:endParaRPr>
          </a:p>
          <a:p>
            <a:pPr marL="567690" indent="-377825">
              <a:lnSpc>
                <a:spcPct val="100000"/>
              </a:lnSpc>
              <a:spcBef>
                <a:spcPts val="795"/>
              </a:spcBef>
              <a:buAutoNum type="arabicPeriod"/>
              <a:tabLst>
                <a:tab pos="567690" algn="l"/>
                <a:tab pos="568325" algn="l"/>
              </a:tabLst>
            </a:pPr>
            <a:r>
              <a:rPr sz="1950" spc="15" dirty="0">
                <a:solidFill>
                  <a:srgbClr val="595959"/>
                </a:solidFill>
                <a:latin typeface="Palatino Linotype"/>
                <a:cs typeface="Palatino Linotype"/>
              </a:rPr>
              <a:t>Dim_date</a:t>
            </a:r>
            <a:endParaRPr sz="1950">
              <a:latin typeface="Palatino Linotype"/>
              <a:cs typeface="Palatino Linotype"/>
            </a:endParaRPr>
          </a:p>
          <a:p>
            <a:pPr marL="567690" indent="-377825">
              <a:lnSpc>
                <a:spcPct val="100000"/>
              </a:lnSpc>
              <a:spcBef>
                <a:spcPts val="790"/>
              </a:spcBef>
              <a:buAutoNum type="arabicPeriod"/>
              <a:tabLst>
                <a:tab pos="567690" algn="l"/>
                <a:tab pos="568325" algn="l"/>
              </a:tabLst>
            </a:pPr>
            <a:r>
              <a:rPr sz="19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Fact_Premium</a:t>
            </a:r>
            <a:endParaRPr sz="1950">
              <a:latin typeface="Palatino Linotype"/>
              <a:cs typeface="Palatino Linotype"/>
            </a:endParaRPr>
          </a:p>
          <a:p>
            <a:pPr marL="567690" indent="-377825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567690" algn="l"/>
                <a:tab pos="568325" algn="l"/>
              </a:tabLst>
            </a:pPr>
            <a:r>
              <a:rPr sz="1950" spc="10" dirty="0">
                <a:solidFill>
                  <a:srgbClr val="595959"/>
                </a:solidFill>
                <a:latin typeface="Palatino Linotype"/>
                <a:cs typeface="Palatino Linotype"/>
              </a:rPr>
              <a:t>Fact_Settlement</a:t>
            </a:r>
            <a:endParaRPr sz="195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sz="1650" dirty="0">
                <a:solidFill>
                  <a:srgbClr val="595959"/>
                </a:solidFill>
                <a:latin typeface="Palatino Linotype"/>
                <a:cs typeface="Palatino Linotype"/>
              </a:rPr>
              <a:t>Data</a:t>
            </a:r>
            <a:r>
              <a:rPr sz="1650" spc="-10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650" dirty="0">
                <a:solidFill>
                  <a:srgbClr val="595959"/>
                </a:solidFill>
                <a:latin typeface="Palatino Linotype"/>
                <a:cs typeface="Palatino Linotype"/>
              </a:rPr>
              <a:t>was</a:t>
            </a:r>
            <a:r>
              <a:rPr sz="1650" spc="-30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650" dirty="0">
                <a:solidFill>
                  <a:srgbClr val="595959"/>
                </a:solidFill>
                <a:latin typeface="Palatino Linotype"/>
                <a:cs typeface="Palatino Linotype"/>
              </a:rPr>
              <a:t>available</a:t>
            </a:r>
            <a:r>
              <a:rPr sz="1650" spc="-5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650" dirty="0">
                <a:solidFill>
                  <a:srgbClr val="595959"/>
                </a:solidFill>
                <a:latin typeface="Palatino Linotype"/>
                <a:cs typeface="Palatino Linotype"/>
              </a:rPr>
              <a:t>from</a:t>
            </a:r>
            <a:r>
              <a:rPr sz="1650" spc="-25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650" spc="-5" dirty="0">
                <a:solidFill>
                  <a:srgbClr val="595959"/>
                </a:solidFill>
                <a:latin typeface="Palatino Linotype"/>
                <a:cs typeface="Palatino Linotype"/>
              </a:rPr>
              <a:t>nov</a:t>
            </a:r>
            <a:r>
              <a:rPr sz="1650" spc="-15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650" dirty="0">
                <a:solidFill>
                  <a:srgbClr val="595959"/>
                </a:solidFill>
                <a:latin typeface="Palatino Linotype"/>
                <a:cs typeface="Palatino Linotype"/>
              </a:rPr>
              <a:t>2022</a:t>
            </a:r>
            <a:r>
              <a:rPr sz="1650" spc="-25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650" dirty="0">
                <a:solidFill>
                  <a:srgbClr val="595959"/>
                </a:solidFill>
                <a:latin typeface="Palatino Linotype"/>
                <a:cs typeface="Palatino Linotype"/>
              </a:rPr>
              <a:t>till</a:t>
            </a:r>
            <a:r>
              <a:rPr sz="1650" spc="-10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650" dirty="0">
                <a:solidFill>
                  <a:srgbClr val="595959"/>
                </a:solidFill>
                <a:latin typeface="Palatino Linotype"/>
                <a:cs typeface="Palatino Linotype"/>
              </a:rPr>
              <a:t>apr</a:t>
            </a:r>
            <a:r>
              <a:rPr sz="1650" spc="-15" dirty="0">
                <a:solidFill>
                  <a:srgbClr val="595959"/>
                </a:solidFill>
                <a:latin typeface="Palatino Linotype"/>
                <a:cs typeface="Palatino Linotype"/>
              </a:rPr>
              <a:t> </a:t>
            </a:r>
            <a:r>
              <a:rPr sz="1650" dirty="0">
                <a:solidFill>
                  <a:srgbClr val="595959"/>
                </a:solidFill>
                <a:latin typeface="Palatino Linotype"/>
                <a:cs typeface="Palatino Linotype"/>
              </a:rPr>
              <a:t>2023</a:t>
            </a:r>
            <a:endParaRPr sz="16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69707" y="1057655"/>
            <a:ext cx="2489200" cy="5659120"/>
            <a:chOff x="7569707" y="1057655"/>
            <a:chExt cx="2489200" cy="5659120"/>
          </a:xfrm>
        </p:grpSpPr>
        <p:sp>
          <p:nvSpPr>
            <p:cNvPr id="3" name="object 3"/>
            <p:cNvSpPr/>
            <p:nvPr/>
          </p:nvSpPr>
          <p:spPr>
            <a:xfrm>
              <a:off x="7938516" y="1057655"/>
              <a:ext cx="2120265" cy="5659120"/>
            </a:xfrm>
            <a:custGeom>
              <a:avLst/>
              <a:gdLst/>
              <a:ahLst/>
              <a:cxnLst/>
              <a:rect l="l" t="t" r="r" b="b"/>
              <a:pathLst>
                <a:path w="2120265" h="5659120">
                  <a:moveTo>
                    <a:pt x="2119883" y="5658611"/>
                  </a:moveTo>
                  <a:lnTo>
                    <a:pt x="280416" y="5658611"/>
                  </a:lnTo>
                  <a:lnTo>
                    <a:pt x="981455" y="3578352"/>
                  </a:lnTo>
                  <a:lnTo>
                    <a:pt x="0" y="0"/>
                  </a:lnTo>
                  <a:lnTo>
                    <a:pt x="2119883" y="0"/>
                  </a:lnTo>
                  <a:lnTo>
                    <a:pt x="2119883" y="565861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1523" y="1057655"/>
              <a:ext cx="1379220" cy="5659120"/>
            </a:xfrm>
            <a:custGeom>
              <a:avLst/>
              <a:gdLst/>
              <a:ahLst/>
              <a:cxnLst/>
              <a:rect l="l" t="t" r="r" b="b"/>
              <a:pathLst>
                <a:path w="1379220" h="5659120">
                  <a:moveTo>
                    <a:pt x="681228" y="5658611"/>
                  </a:moveTo>
                  <a:lnTo>
                    <a:pt x="283464" y="5658611"/>
                  </a:lnTo>
                  <a:lnTo>
                    <a:pt x="981456" y="3578352"/>
                  </a:lnTo>
                  <a:lnTo>
                    <a:pt x="0" y="0"/>
                  </a:lnTo>
                  <a:lnTo>
                    <a:pt x="400812" y="0"/>
                  </a:lnTo>
                  <a:lnTo>
                    <a:pt x="1379220" y="3578352"/>
                  </a:lnTo>
                  <a:lnTo>
                    <a:pt x="681228" y="5658611"/>
                  </a:lnTo>
                  <a:close/>
                </a:path>
              </a:pathLst>
            </a:custGeom>
            <a:solidFill>
              <a:srgbClr val="EF79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69707" y="1057655"/>
              <a:ext cx="1203960" cy="5659120"/>
            </a:xfrm>
            <a:custGeom>
              <a:avLst/>
              <a:gdLst/>
              <a:ahLst/>
              <a:cxnLst/>
              <a:rect l="l" t="t" r="r" b="b"/>
              <a:pathLst>
                <a:path w="1203959" h="5659120">
                  <a:moveTo>
                    <a:pt x="505968" y="5658611"/>
                  </a:moveTo>
                  <a:lnTo>
                    <a:pt x="281940" y="5658611"/>
                  </a:lnTo>
                  <a:lnTo>
                    <a:pt x="979932" y="3578352"/>
                  </a:lnTo>
                  <a:lnTo>
                    <a:pt x="0" y="0"/>
                  </a:lnTo>
                  <a:lnTo>
                    <a:pt x="222504" y="0"/>
                  </a:lnTo>
                  <a:lnTo>
                    <a:pt x="1203960" y="3578352"/>
                  </a:lnTo>
                  <a:lnTo>
                    <a:pt x="505968" y="5658611"/>
                  </a:lnTo>
                  <a:close/>
                </a:path>
              </a:pathLst>
            </a:custGeom>
            <a:solidFill>
              <a:srgbClr val="1DB8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48428" y="2869692"/>
            <a:ext cx="192023" cy="50444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089404" y="2872739"/>
            <a:ext cx="1149350" cy="509270"/>
            <a:chOff x="2089404" y="2872739"/>
            <a:chExt cx="1149350" cy="50927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14600" y="2872739"/>
              <a:ext cx="723900" cy="5090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9404" y="2901696"/>
              <a:ext cx="380999" cy="47243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65803" y="2901696"/>
            <a:ext cx="1133856" cy="6446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86171" y="3046475"/>
            <a:ext cx="946404" cy="33528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84220" y="3046475"/>
            <a:ext cx="252983" cy="33528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56582" y="3099054"/>
            <a:ext cx="161543" cy="24536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21501" y="3076193"/>
            <a:ext cx="126492" cy="10972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97657" y="3076193"/>
            <a:ext cx="126492" cy="109728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280660" y="3078480"/>
            <a:ext cx="142240" cy="269875"/>
          </a:xfrm>
          <a:custGeom>
            <a:avLst/>
            <a:gdLst/>
            <a:ahLst/>
            <a:cxnLst/>
            <a:rect l="l" t="t" r="r" b="b"/>
            <a:pathLst>
              <a:path w="142239" h="269875">
                <a:moveTo>
                  <a:pt x="67055" y="0"/>
                </a:moveTo>
                <a:lnTo>
                  <a:pt x="26764" y="14144"/>
                </a:lnTo>
                <a:lnTo>
                  <a:pt x="4381" y="60007"/>
                </a:lnTo>
                <a:lnTo>
                  <a:pt x="0" y="111251"/>
                </a:lnTo>
                <a:lnTo>
                  <a:pt x="1428" y="153542"/>
                </a:lnTo>
                <a:lnTo>
                  <a:pt x="12858" y="217550"/>
                </a:lnTo>
                <a:lnTo>
                  <a:pt x="32908" y="252388"/>
                </a:lnTo>
                <a:lnTo>
                  <a:pt x="76200" y="269747"/>
                </a:lnTo>
                <a:lnTo>
                  <a:pt x="91106" y="268057"/>
                </a:lnTo>
                <a:lnTo>
                  <a:pt x="124967" y="243839"/>
                </a:lnTo>
                <a:lnTo>
                  <a:pt x="140612" y="183618"/>
                </a:lnTo>
                <a:lnTo>
                  <a:pt x="141732" y="153923"/>
                </a:lnTo>
                <a:lnTo>
                  <a:pt x="140327" y="111656"/>
                </a:lnTo>
                <a:lnTo>
                  <a:pt x="129515" y="48267"/>
                </a:lnTo>
                <a:lnTo>
                  <a:pt x="98869" y="6857"/>
                </a:lnTo>
                <a:lnTo>
                  <a:pt x="67055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24755" y="3046475"/>
            <a:ext cx="375285" cy="500380"/>
          </a:xfrm>
          <a:custGeom>
            <a:avLst/>
            <a:gdLst/>
            <a:ahLst/>
            <a:cxnLst/>
            <a:rect l="l" t="t" r="r" b="b"/>
            <a:pathLst>
              <a:path w="375285" h="500379">
                <a:moveTo>
                  <a:pt x="134111" y="0"/>
                </a:moveTo>
                <a:lnTo>
                  <a:pt x="137159" y="0"/>
                </a:lnTo>
                <a:lnTo>
                  <a:pt x="138683" y="3048"/>
                </a:lnTo>
                <a:lnTo>
                  <a:pt x="138683" y="7620"/>
                </a:lnTo>
                <a:lnTo>
                  <a:pt x="138683" y="12191"/>
                </a:lnTo>
                <a:lnTo>
                  <a:pt x="138683" y="18288"/>
                </a:lnTo>
                <a:lnTo>
                  <a:pt x="137159" y="25908"/>
                </a:lnTo>
                <a:lnTo>
                  <a:pt x="137159" y="57912"/>
                </a:lnTo>
                <a:lnTo>
                  <a:pt x="190500" y="13716"/>
                </a:lnTo>
                <a:lnTo>
                  <a:pt x="230147" y="857"/>
                </a:lnTo>
                <a:lnTo>
                  <a:pt x="248411" y="0"/>
                </a:lnTo>
                <a:lnTo>
                  <a:pt x="275558" y="2262"/>
                </a:lnTo>
                <a:lnTo>
                  <a:pt x="321278" y="19931"/>
                </a:lnTo>
                <a:lnTo>
                  <a:pt x="354972" y="54768"/>
                </a:lnTo>
                <a:lnTo>
                  <a:pt x="372641" y="102774"/>
                </a:lnTo>
                <a:lnTo>
                  <a:pt x="374904" y="131064"/>
                </a:lnTo>
                <a:lnTo>
                  <a:pt x="374332" y="145923"/>
                </a:lnTo>
                <a:lnTo>
                  <a:pt x="365759" y="190500"/>
                </a:lnTo>
                <a:lnTo>
                  <a:pt x="351400" y="227147"/>
                </a:lnTo>
                <a:lnTo>
                  <a:pt x="318515" y="266223"/>
                </a:lnTo>
                <a:lnTo>
                  <a:pt x="281344" y="295013"/>
                </a:lnTo>
                <a:lnTo>
                  <a:pt x="263461" y="308800"/>
                </a:lnTo>
                <a:lnTo>
                  <a:pt x="221932" y="332041"/>
                </a:lnTo>
                <a:lnTo>
                  <a:pt x="196595" y="335280"/>
                </a:lnTo>
                <a:lnTo>
                  <a:pt x="189475" y="334994"/>
                </a:lnTo>
                <a:lnTo>
                  <a:pt x="151637" y="325945"/>
                </a:lnTo>
                <a:lnTo>
                  <a:pt x="137159" y="320040"/>
                </a:lnTo>
                <a:lnTo>
                  <a:pt x="137159" y="422148"/>
                </a:lnTo>
                <a:lnTo>
                  <a:pt x="143160" y="460938"/>
                </a:lnTo>
                <a:lnTo>
                  <a:pt x="195071" y="472440"/>
                </a:lnTo>
                <a:lnTo>
                  <a:pt x="195071" y="499872"/>
                </a:lnTo>
                <a:lnTo>
                  <a:pt x="169878" y="498991"/>
                </a:lnTo>
                <a:lnTo>
                  <a:pt x="146684" y="498538"/>
                </a:lnTo>
                <a:lnTo>
                  <a:pt x="125205" y="498371"/>
                </a:lnTo>
                <a:lnTo>
                  <a:pt x="105155" y="498348"/>
                </a:lnTo>
                <a:lnTo>
                  <a:pt x="70294" y="498371"/>
                </a:lnTo>
                <a:lnTo>
                  <a:pt x="41147" y="498538"/>
                </a:lnTo>
                <a:lnTo>
                  <a:pt x="17716" y="498991"/>
                </a:lnTo>
                <a:lnTo>
                  <a:pt x="0" y="499872"/>
                </a:lnTo>
                <a:lnTo>
                  <a:pt x="0" y="472440"/>
                </a:lnTo>
                <a:lnTo>
                  <a:pt x="41147" y="467867"/>
                </a:lnTo>
                <a:lnTo>
                  <a:pt x="42671" y="466343"/>
                </a:lnTo>
                <a:lnTo>
                  <a:pt x="44195" y="464820"/>
                </a:lnTo>
                <a:lnTo>
                  <a:pt x="49148" y="419123"/>
                </a:lnTo>
                <a:lnTo>
                  <a:pt x="51173" y="351972"/>
                </a:lnTo>
                <a:lnTo>
                  <a:pt x="51792" y="288583"/>
                </a:lnTo>
                <a:lnTo>
                  <a:pt x="51816" y="265175"/>
                </a:lnTo>
                <a:lnTo>
                  <a:pt x="51816" y="131064"/>
                </a:lnTo>
                <a:lnTo>
                  <a:pt x="51530" y="104489"/>
                </a:lnTo>
                <a:lnTo>
                  <a:pt x="50672" y="84201"/>
                </a:lnTo>
                <a:lnTo>
                  <a:pt x="49244" y="70199"/>
                </a:lnTo>
                <a:lnTo>
                  <a:pt x="47243" y="62483"/>
                </a:lnTo>
                <a:lnTo>
                  <a:pt x="47243" y="59435"/>
                </a:lnTo>
                <a:lnTo>
                  <a:pt x="0" y="53340"/>
                </a:lnTo>
                <a:lnTo>
                  <a:pt x="0" y="27432"/>
                </a:lnTo>
                <a:lnTo>
                  <a:pt x="28313" y="24622"/>
                </a:lnTo>
                <a:lnTo>
                  <a:pt x="53911" y="20955"/>
                </a:lnTo>
                <a:lnTo>
                  <a:pt x="76938" y="16716"/>
                </a:lnTo>
                <a:lnTo>
                  <a:pt x="97535" y="12191"/>
                </a:lnTo>
                <a:lnTo>
                  <a:pt x="134111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6171" y="3044951"/>
            <a:ext cx="946785" cy="337185"/>
          </a:xfrm>
          <a:custGeom>
            <a:avLst/>
            <a:gdLst/>
            <a:ahLst/>
            <a:cxnLst/>
            <a:rect l="l" t="t" r="r" b="b"/>
            <a:pathLst>
              <a:path w="946785" h="337185">
                <a:moveTo>
                  <a:pt x="818388" y="0"/>
                </a:moveTo>
                <a:lnTo>
                  <a:pt x="868680" y="7810"/>
                </a:lnTo>
                <a:lnTo>
                  <a:pt x="909828" y="30480"/>
                </a:lnTo>
                <a:lnTo>
                  <a:pt x="937260" y="71628"/>
                </a:lnTo>
                <a:lnTo>
                  <a:pt x="946404" y="131064"/>
                </a:lnTo>
                <a:lnTo>
                  <a:pt x="946166" y="135969"/>
                </a:lnTo>
                <a:lnTo>
                  <a:pt x="945642" y="141732"/>
                </a:lnTo>
                <a:lnTo>
                  <a:pt x="945118" y="148637"/>
                </a:lnTo>
                <a:lnTo>
                  <a:pt x="890016" y="166116"/>
                </a:lnTo>
                <a:lnTo>
                  <a:pt x="837938" y="168902"/>
                </a:lnTo>
                <a:lnTo>
                  <a:pt x="815340" y="169164"/>
                </a:lnTo>
                <a:lnTo>
                  <a:pt x="742188" y="169164"/>
                </a:lnTo>
                <a:lnTo>
                  <a:pt x="746164" y="196024"/>
                </a:lnTo>
                <a:lnTo>
                  <a:pt x="763833" y="239458"/>
                </a:lnTo>
                <a:lnTo>
                  <a:pt x="792980" y="268914"/>
                </a:lnTo>
                <a:lnTo>
                  <a:pt x="830175" y="283249"/>
                </a:lnTo>
                <a:lnTo>
                  <a:pt x="851916" y="284988"/>
                </a:lnTo>
                <a:lnTo>
                  <a:pt x="861941" y="284702"/>
                </a:lnTo>
                <a:lnTo>
                  <a:pt x="900041" y="276939"/>
                </a:lnTo>
                <a:lnTo>
                  <a:pt x="928116" y="263651"/>
                </a:lnTo>
                <a:lnTo>
                  <a:pt x="937260" y="272796"/>
                </a:lnTo>
                <a:lnTo>
                  <a:pt x="910066" y="312896"/>
                </a:lnTo>
                <a:lnTo>
                  <a:pt x="870204" y="329183"/>
                </a:lnTo>
                <a:lnTo>
                  <a:pt x="826484" y="336256"/>
                </a:lnTo>
                <a:lnTo>
                  <a:pt x="810767" y="336804"/>
                </a:lnTo>
                <a:lnTo>
                  <a:pt x="776168" y="333970"/>
                </a:lnTo>
                <a:lnTo>
                  <a:pt x="718399" y="311729"/>
                </a:lnTo>
                <a:lnTo>
                  <a:pt x="676703" y="269533"/>
                </a:lnTo>
                <a:lnTo>
                  <a:pt x="655082" y="209669"/>
                </a:lnTo>
                <a:lnTo>
                  <a:pt x="652272" y="173736"/>
                </a:lnTo>
                <a:lnTo>
                  <a:pt x="653129" y="149733"/>
                </a:lnTo>
                <a:lnTo>
                  <a:pt x="659987" y="108585"/>
                </a:lnTo>
                <a:lnTo>
                  <a:pt x="678561" y="67818"/>
                </a:lnTo>
                <a:lnTo>
                  <a:pt x="709969" y="39885"/>
                </a:lnTo>
                <a:lnTo>
                  <a:pt x="751332" y="15240"/>
                </a:lnTo>
                <a:lnTo>
                  <a:pt x="800624" y="1095"/>
                </a:lnTo>
                <a:lnTo>
                  <a:pt x="818388" y="0"/>
                </a:lnTo>
                <a:close/>
              </a:path>
              <a:path w="946785" h="337185">
                <a:moveTo>
                  <a:pt x="495300" y="0"/>
                </a:moveTo>
                <a:lnTo>
                  <a:pt x="498348" y="0"/>
                </a:lnTo>
                <a:lnTo>
                  <a:pt x="499872" y="3048"/>
                </a:lnTo>
                <a:lnTo>
                  <a:pt x="499872" y="6096"/>
                </a:lnTo>
                <a:lnTo>
                  <a:pt x="499872" y="10667"/>
                </a:lnTo>
                <a:lnTo>
                  <a:pt x="499872" y="23002"/>
                </a:lnTo>
                <a:lnTo>
                  <a:pt x="499872" y="37338"/>
                </a:lnTo>
                <a:lnTo>
                  <a:pt x="499872" y="53959"/>
                </a:lnTo>
                <a:lnTo>
                  <a:pt x="499872" y="73151"/>
                </a:lnTo>
                <a:lnTo>
                  <a:pt x="508182" y="63698"/>
                </a:lnTo>
                <a:lnTo>
                  <a:pt x="517207" y="53530"/>
                </a:lnTo>
                <a:lnTo>
                  <a:pt x="527089" y="42505"/>
                </a:lnTo>
                <a:lnTo>
                  <a:pt x="537972" y="30480"/>
                </a:lnTo>
                <a:lnTo>
                  <a:pt x="544806" y="21955"/>
                </a:lnTo>
                <a:lnTo>
                  <a:pt x="577595" y="1333"/>
                </a:lnTo>
                <a:lnTo>
                  <a:pt x="595883" y="0"/>
                </a:lnTo>
                <a:lnTo>
                  <a:pt x="601980" y="0"/>
                </a:lnTo>
                <a:lnTo>
                  <a:pt x="609600" y="1524"/>
                </a:lnTo>
                <a:lnTo>
                  <a:pt x="617220" y="4572"/>
                </a:lnTo>
                <a:lnTo>
                  <a:pt x="616077" y="22502"/>
                </a:lnTo>
                <a:lnTo>
                  <a:pt x="614934" y="44005"/>
                </a:lnTo>
                <a:lnTo>
                  <a:pt x="613791" y="68651"/>
                </a:lnTo>
                <a:lnTo>
                  <a:pt x="612648" y="96012"/>
                </a:lnTo>
                <a:lnTo>
                  <a:pt x="597408" y="100583"/>
                </a:lnTo>
                <a:lnTo>
                  <a:pt x="566928" y="77724"/>
                </a:lnTo>
                <a:lnTo>
                  <a:pt x="556260" y="77724"/>
                </a:lnTo>
                <a:lnTo>
                  <a:pt x="514921" y="93487"/>
                </a:lnTo>
                <a:lnTo>
                  <a:pt x="500824" y="134493"/>
                </a:lnTo>
                <a:lnTo>
                  <a:pt x="499872" y="181356"/>
                </a:lnTo>
                <a:lnTo>
                  <a:pt x="500134" y="219360"/>
                </a:lnTo>
                <a:lnTo>
                  <a:pt x="501801" y="269652"/>
                </a:lnTo>
                <a:lnTo>
                  <a:pt x="541377" y="300347"/>
                </a:lnTo>
                <a:lnTo>
                  <a:pt x="560832" y="301751"/>
                </a:lnTo>
                <a:lnTo>
                  <a:pt x="560832" y="329183"/>
                </a:lnTo>
                <a:lnTo>
                  <a:pt x="522732" y="327659"/>
                </a:lnTo>
                <a:lnTo>
                  <a:pt x="505039" y="327659"/>
                </a:lnTo>
                <a:lnTo>
                  <a:pt x="488632" y="327659"/>
                </a:lnTo>
                <a:lnTo>
                  <a:pt x="402335" y="327659"/>
                </a:lnTo>
                <a:lnTo>
                  <a:pt x="364235" y="329183"/>
                </a:lnTo>
                <a:lnTo>
                  <a:pt x="364235" y="301751"/>
                </a:lnTo>
                <a:lnTo>
                  <a:pt x="379404" y="300609"/>
                </a:lnTo>
                <a:lnTo>
                  <a:pt x="390715" y="299466"/>
                </a:lnTo>
                <a:lnTo>
                  <a:pt x="398311" y="298323"/>
                </a:lnTo>
                <a:lnTo>
                  <a:pt x="402335" y="297180"/>
                </a:lnTo>
                <a:lnTo>
                  <a:pt x="405383" y="295656"/>
                </a:lnTo>
                <a:lnTo>
                  <a:pt x="408432" y="294132"/>
                </a:lnTo>
                <a:lnTo>
                  <a:pt x="414528" y="254508"/>
                </a:lnTo>
                <a:lnTo>
                  <a:pt x="414528" y="230814"/>
                </a:lnTo>
                <a:lnTo>
                  <a:pt x="414528" y="207835"/>
                </a:lnTo>
                <a:lnTo>
                  <a:pt x="414528" y="185713"/>
                </a:lnTo>
                <a:lnTo>
                  <a:pt x="414528" y="164591"/>
                </a:lnTo>
                <a:lnTo>
                  <a:pt x="414504" y="129706"/>
                </a:lnTo>
                <a:lnTo>
                  <a:pt x="414337" y="102679"/>
                </a:lnTo>
                <a:lnTo>
                  <a:pt x="413885" y="83367"/>
                </a:lnTo>
                <a:lnTo>
                  <a:pt x="413004" y="71628"/>
                </a:lnTo>
                <a:lnTo>
                  <a:pt x="413004" y="67056"/>
                </a:lnTo>
                <a:lnTo>
                  <a:pt x="364235" y="54864"/>
                </a:lnTo>
                <a:lnTo>
                  <a:pt x="364235" y="28956"/>
                </a:lnTo>
                <a:lnTo>
                  <a:pt x="395335" y="25503"/>
                </a:lnTo>
                <a:lnTo>
                  <a:pt x="422148" y="21907"/>
                </a:lnTo>
                <a:lnTo>
                  <a:pt x="444389" y="18026"/>
                </a:lnTo>
                <a:lnTo>
                  <a:pt x="461772" y="13716"/>
                </a:lnTo>
                <a:lnTo>
                  <a:pt x="495300" y="0"/>
                </a:lnTo>
                <a:close/>
              </a:path>
              <a:path w="946785" h="337185">
                <a:moveTo>
                  <a:pt x="167640" y="0"/>
                </a:moveTo>
                <a:lnTo>
                  <a:pt x="207073" y="2524"/>
                </a:lnTo>
                <a:lnTo>
                  <a:pt x="268795" y="21859"/>
                </a:lnTo>
                <a:lnTo>
                  <a:pt x="307967" y="60126"/>
                </a:lnTo>
                <a:lnTo>
                  <a:pt x="326874" y="120181"/>
                </a:lnTo>
                <a:lnTo>
                  <a:pt x="329183" y="158496"/>
                </a:lnTo>
                <a:lnTo>
                  <a:pt x="326564" y="199120"/>
                </a:lnTo>
                <a:lnTo>
                  <a:pt x="304752" y="264366"/>
                </a:lnTo>
                <a:lnTo>
                  <a:pt x="260104" y="309800"/>
                </a:lnTo>
                <a:lnTo>
                  <a:pt x="197763" y="333708"/>
                </a:lnTo>
                <a:lnTo>
                  <a:pt x="160020" y="336804"/>
                </a:lnTo>
                <a:lnTo>
                  <a:pt x="123444" y="333970"/>
                </a:lnTo>
                <a:lnTo>
                  <a:pt x="64008" y="311729"/>
                </a:lnTo>
                <a:lnTo>
                  <a:pt x="23145" y="269224"/>
                </a:lnTo>
                <a:lnTo>
                  <a:pt x="2571" y="206454"/>
                </a:lnTo>
                <a:lnTo>
                  <a:pt x="0" y="167640"/>
                </a:lnTo>
                <a:lnTo>
                  <a:pt x="2309" y="130182"/>
                </a:lnTo>
                <a:lnTo>
                  <a:pt x="21217" y="70127"/>
                </a:lnTo>
                <a:lnTo>
                  <a:pt x="62627" y="27003"/>
                </a:lnTo>
                <a:lnTo>
                  <a:pt x="127682" y="3095"/>
                </a:lnTo>
                <a:lnTo>
                  <a:pt x="16764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69664" y="3044951"/>
            <a:ext cx="327660" cy="340360"/>
          </a:xfrm>
          <a:custGeom>
            <a:avLst/>
            <a:gdLst/>
            <a:ahLst/>
            <a:cxnLst/>
            <a:rect l="l" t="t" r="r" b="b"/>
            <a:pathLst>
              <a:path w="327660" h="340360">
                <a:moveTo>
                  <a:pt x="73151" y="0"/>
                </a:moveTo>
                <a:lnTo>
                  <a:pt x="111251" y="16764"/>
                </a:lnTo>
                <a:lnTo>
                  <a:pt x="138898" y="48053"/>
                </a:lnTo>
                <a:lnTo>
                  <a:pt x="182879" y="112775"/>
                </a:lnTo>
                <a:lnTo>
                  <a:pt x="201167" y="89058"/>
                </a:lnTo>
                <a:lnTo>
                  <a:pt x="219455" y="63627"/>
                </a:lnTo>
                <a:lnTo>
                  <a:pt x="237743" y="36480"/>
                </a:lnTo>
                <a:lnTo>
                  <a:pt x="256032" y="7620"/>
                </a:lnTo>
                <a:lnTo>
                  <a:pt x="263771" y="8501"/>
                </a:lnTo>
                <a:lnTo>
                  <a:pt x="271081" y="8953"/>
                </a:lnTo>
                <a:lnTo>
                  <a:pt x="278106" y="9120"/>
                </a:lnTo>
                <a:lnTo>
                  <a:pt x="284987" y="9144"/>
                </a:lnTo>
                <a:lnTo>
                  <a:pt x="294155" y="9120"/>
                </a:lnTo>
                <a:lnTo>
                  <a:pt x="303466" y="8953"/>
                </a:lnTo>
                <a:lnTo>
                  <a:pt x="313062" y="8501"/>
                </a:lnTo>
                <a:lnTo>
                  <a:pt x="323087" y="7620"/>
                </a:lnTo>
                <a:lnTo>
                  <a:pt x="323087" y="35051"/>
                </a:lnTo>
                <a:lnTo>
                  <a:pt x="285368" y="48958"/>
                </a:lnTo>
                <a:lnTo>
                  <a:pt x="202691" y="143256"/>
                </a:lnTo>
                <a:lnTo>
                  <a:pt x="239267" y="198120"/>
                </a:lnTo>
                <a:lnTo>
                  <a:pt x="276034" y="250698"/>
                </a:lnTo>
                <a:lnTo>
                  <a:pt x="302799" y="280106"/>
                </a:lnTo>
                <a:lnTo>
                  <a:pt x="327659" y="288036"/>
                </a:lnTo>
                <a:lnTo>
                  <a:pt x="327659" y="309372"/>
                </a:lnTo>
                <a:lnTo>
                  <a:pt x="309086" y="315634"/>
                </a:lnTo>
                <a:lnTo>
                  <a:pt x="289940" y="322897"/>
                </a:lnTo>
                <a:lnTo>
                  <a:pt x="270224" y="331017"/>
                </a:lnTo>
                <a:lnTo>
                  <a:pt x="249935" y="339851"/>
                </a:lnTo>
                <a:lnTo>
                  <a:pt x="239267" y="339851"/>
                </a:lnTo>
                <a:lnTo>
                  <a:pt x="202691" y="303180"/>
                </a:lnTo>
                <a:lnTo>
                  <a:pt x="170687" y="252888"/>
                </a:lnTo>
                <a:lnTo>
                  <a:pt x="147827" y="214883"/>
                </a:lnTo>
                <a:lnTo>
                  <a:pt x="124086" y="246888"/>
                </a:lnTo>
                <a:lnTo>
                  <a:pt x="103060" y="276606"/>
                </a:lnTo>
                <a:lnTo>
                  <a:pt x="84605" y="304038"/>
                </a:lnTo>
                <a:lnTo>
                  <a:pt x="68579" y="329183"/>
                </a:lnTo>
                <a:lnTo>
                  <a:pt x="56864" y="328302"/>
                </a:lnTo>
                <a:lnTo>
                  <a:pt x="46862" y="327850"/>
                </a:lnTo>
                <a:lnTo>
                  <a:pt x="38576" y="327683"/>
                </a:lnTo>
                <a:lnTo>
                  <a:pt x="32003" y="327659"/>
                </a:lnTo>
                <a:lnTo>
                  <a:pt x="24860" y="327683"/>
                </a:lnTo>
                <a:lnTo>
                  <a:pt x="17144" y="327850"/>
                </a:lnTo>
                <a:lnTo>
                  <a:pt x="8858" y="328302"/>
                </a:lnTo>
                <a:lnTo>
                  <a:pt x="0" y="329183"/>
                </a:lnTo>
                <a:lnTo>
                  <a:pt x="0" y="301751"/>
                </a:lnTo>
                <a:lnTo>
                  <a:pt x="44481" y="283035"/>
                </a:lnTo>
                <a:lnTo>
                  <a:pt x="71913" y="252079"/>
                </a:lnTo>
                <a:lnTo>
                  <a:pt x="89916" y="228600"/>
                </a:lnTo>
                <a:lnTo>
                  <a:pt x="126491" y="182880"/>
                </a:lnTo>
                <a:lnTo>
                  <a:pt x="102512" y="147399"/>
                </a:lnTo>
                <a:lnTo>
                  <a:pt x="61983" y="95869"/>
                </a:lnTo>
                <a:lnTo>
                  <a:pt x="28574" y="68961"/>
                </a:lnTo>
                <a:lnTo>
                  <a:pt x="9143" y="65532"/>
                </a:lnTo>
                <a:lnTo>
                  <a:pt x="0" y="65532"/>
                </a:lnTo>
                <a:lnTo>
                  <a:pt x="0" y="44196"/>
                </a:lnTo>
                <a:lnTo>
                  <a:pt x="12930" y="36742"/>
                </a:lnTo>
                <a:lnTo>
                  <a:pt x="26860" y="28003"/>
                </a:lnTo>
                <a:lnTo>
                  <a:pt x="42219" y="17835"/>
                </a:lnTo>
                <a:lnTo>
                  <a:pt x="59435" y="6096"/>
                </a:lnTo>
                <a:lnTo>
                  <a:pt x="65532" y="3048"/>
                </a:lnTo>
                <a:lnTo>
                  <a:pt x="70103" y="0"/>
                </a:lnTo>
                <a:lnTo>
                  <a:pt x="73151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84220" y="3044951"/>
            <a:ext cx="253365" cy="337185"/>
          </a:xfrm>
          <a:custGeom>
            <a:avLst/>
            <a:gdLst/>
            <a:ahLst/>
            <a:cxnLst/>
            <a:rect l="l" t="t" r="r" b="b"/>
            <a:pathLst>
              <a:path w="253364" h="337185">
                <a:moveTo>
                  <a:pt x="138683" y="0"/>
                </a:moveTo>
                <a:lnTo>
                  <a:pt x="163282" y="1119"/>
                </a:lnTo>
                <a:lnTo>
                  <a:pt x="186880" y="4381"/>
                </a:lnTo>
                <a:lnTo>
                  <a:pt x="209621" y="9644"/>
                </a:lnTo>
                <a:lnTo>
                  <a:pt x="231648" y="16764"/>
                </a:lnTo>
                <a:lnTo>
                  <a:pt x="229624" y="32456"/>
                </a:lnTo>
                <a:lnTo>
                  <a:pt x="228028" y="52006"/>
                </a:lnTo>
                <a:lnTo>
                  <a:pt x="226719" y="75271"/>
                </a:lnTo>
                <a:lnTo>
                  <a:pt x="225552" y="102108"/>
                </a:lnTo>
                <a:lnTo>
                  <a:pt x="198120" y="102108"/>
                </a:lnTo>
                <a:lnTo>
                  <a:pt x="193548" y="59436"/>
                </a:lnTo>
                <a:lnTo>
                  <a:pt x="152971" y="35814"/>
                </a:lnTo>
                <a:lnTo>
                  <a:pt x="131064" y="33528"/>
                </a:lnTo>
                <a:lnTo>
                  <a:pt x="117967" y="34361"/>
                </a:lnTo>
                <a:lnTo>
                  <a:pt x="81272" y="52863"/>
                </a:lnTo>
                <a:lnTo>
                  <a:pt x="71628" y="77724"/>
                </a:lnTo>
                <a:lnTo>
                  <a:pt x="72509" y="86320"/>
                </a:lnTo>
                <a:lnTo>
                  <a:pt x="110680" y="116586"/>
                </a:lnTo>
                <a:lnTo>
                  <a:pt x="153924" y="126491"/>
                </a:lnTo>
                <a:lnTo>
                  <a:pt x="170783" y="129897"/>
                </a:lnTo>
                <a:lnTo>
                  <a:pt x="215931" y="144732"/>
                </a:lnTo>
                <a:lnTo>
                  <a:pt x="245911" y="179141"/>
                </a:lnTo>
                <a:lnTo>
                  <a:pt x="252983" y="217932"/>
                </a:lnTo>
                <a:lnTo>
                  <a:pt x="250150" y="244816"/>
                </a:lnTo>
                <a:lnTo>
                  <a:pt x="227909" y="288869"/>
                </a:lnTo>
                <a:lnTo>
                  <a:pt x="185928" y="319444"/>
                </a:lnTo>
                <a:lnTo>
                  <a:pt x="133350" y="334827"/>
                </a:lnTo>
                <a:lnTo>
                  <a:pt x="103632" y="336804"/>
                </a:lnTo>
                <a:lnTo>
                  <a:pt x="93083" y="336280"/>
                </a:lnTo>
                <a:lnTo>
                  <a:pt x="46577" y="328136"/>
                </a:lnTo>
                <a:lnTo>
                  <a:pt x="4572" y="316991"/>
                </a:lnTo>
                <a:lnTo>
                  <a:pt x="0" y="312420"/>
                </a:lnTo>
                <a:lnTo>
                  <a:pt x="2000" y="295537"/>
                </a:lnTo>
                <a:lnTo>
                  <a:pt x="3429" y="274510"/>
                </a:lnTo>
                <a:lnTo>
                  <a:pt x="4286" y="249197"/>
                </a:lnTo>
                <a:lnTo>
                  <a:pt x="4572" y="219456"/>
                </a:lnTo>
                <a:lnTo>
                  <a:pt x="33528" y="219456"/>
                </a:lnTo>
                <a:lnTo>
                  <a:pt x="36957" y="263390"/>
                </a:lnTo>
                <a:lnTo>
                  <a:pt x="65532" y="292608"/>
                </a:lnTo>
                <a:lnTo>
                  <a:pt x="112776" y="303275"/>
                </a:lnTo>
                <a:lnTo>
                  <a:pt x="128778" y="302418"/>
                </a:lnTo>
                <a:lnTo>
                  <a:pt x="169949" y="282130"/>
                </a:lnTo>
                <a:lnTo>
                  <a:pt x="178308" y="252983"/>
                </a:lnTo>
                <a:lnTo>
                  <a:pt x="177712" y="244149"/>
                </a:lnTo>
                <a:lnTo>
                  <a:pt x="148590" y="212026"/>
                </a:lnTo>
                <a:lnTo>
                  <a:pt x="89558" y="196977"/>
                </a:lnTo>
                <a:lnTo>
                  <a:pt x="68008" y="191262"/>
                </a:lnTo>
                <a:lnTo>
                  <a:pt x="31694" y="174688"/>
                </a:lnTo>
                <a:lnTo>
                  <a:pt x="7310" y="142041"/>
                </a:lnTo>
                <a:lnTo>
                  <a:pt x="1524" y="106680"/>
                </a:lnTo>
                <a:lnTo>
                  <a:pt x="2405" y="91249"/>
                </a:lnTo>
                <a:lnTo>
                  <a:pt x="16764" y="51816"/>
                </a:lnTo>
                <a:lnTo>
                  <a:pt x="47839" y="21169"/>
                </a:lnTo>
                <a:lnTo>
                  <a:pt x="95250" y="3429"/>
                </a:lnTo>
                <a:lnTo>
                  <a:pt x="115824" y="857"/>
                </a:lnTo>
                <a:lnTo>
                  <a:pt x="138683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14600" y="2933700"/>
            <a:ext cx="551815" cy="448309"/>
          </a:xfrm>
          <a:custGeom>
            <a:avLst/>
            <a:gdLst/>
            <a:ahLst/>
            <a:cxnLst/>
            <a:rect l="l" t="t" r="r" b="b"/>
            <a:pathLst>
              <a:path w="551814" h="448310">
                <a:moveTo>
                  <a:pt x="166116" y="111251"/>
                </a:moveTo>
                <a:lnTo>
                  <a:pt x="216408" y="119062"/>
                </a:lnTo>
                <a:lnTo>
                  <a:pt x="257556" y="141732"/>
                </a:lnTo>
                <a:lnTo>
                  <a:pt x="284988" y="182880"/>
                </a:lnTo>
                <a:lnTo>
                  <a:pt x="294132" y="242316"/>
                </a:lnTo>
                <a:lnTo>
                  <a:pt x="293893" y="247221"/>
                </a:lnTo>
                <a:lnTo>
                  <a:pt x="293370" y="252983"/>
                </a:lnTo>
                <a:lnTo>
                  <a:pt x="292846" y="259889"/>
                </a:lnTo>
                <a:lnTo>
                  <a:pt x="237743" y="277367"/>
                </a:lnTo>
                <a:lnTo>
                  <a:pt x="185666" y="280154"/>
                </a:lnTo>
                <a:lnTo>
                  <a:pt x="163067" y="280416"/>
                </a:lnTo>
                <a:lnTo>
                  <a:pt x="89916" y="280416"/>
                </a:lnTo>
                <a:lnTo>
                  <a:pt x="93892" y="307276"/>
                </a:lnTo>
                <a:lnTo>
                  <a:pt x="111561" y="350710"/>
                </a:lnTo>
                <a:lnTo>
                  <a:pt x="140708" y="380166"/>
                </a:lnTo>
                <a:lnTo>
                  <a:pt x="177903" y="394501"/>
                </a:lnTo>
                <a:lnTo>
                  <a:pt x="199643" y="396240"/>
                </a:lnTo>
                <a:lnTo>
                  <a:pt x="209668" y="395954"/>
                </a:lnTo>
                <a:lnTo>
                  <a:pt x="247768" y="388191"/>
                </a:lnTo>
                <a:lnTo>
                  <a:pt x="275843" y="374903"/>
                </a:lnTo>
                <a:lnTo>
                  <a:pt x="284988" y="384048"/>
                </a:lnTo>
                <a:lnTo>
                  <a:pt x="257794" y="424148"/>
                </a:lnTo>
                <a:lnTo>
                  <a:pt x="217932" y="440435"/>
                </a:lnTo>
                <a:lnTo>
                  <a:pt x="174212" y="447508"/>
                </a:lnTo>
                <a:lnTo>
                  <a:pt x="158496" y="448056"/>
                </a:lnTo>
                <a:lnTo>
                  <a:pt x="123896" y="445222"/>
                </a:lnTo>
                <a:lnTo>
                  <a:pt x="66127" y="422981"/>
                </a:lnTo>
                <a:lnTo>
                  <a:pt x="24431" y="380785"/>
                </a:lnTo>
                <a:lnTo>
                  <a:pt x="2809" y="320921"/>
                </a:lnTo>
                <a:lnTo>
                  <a:pt x="0" y="284988"/>
                </a:lnTo>
                <a:lnTo>
                  <a:pt x="857" y="260985"/>
                </a:lnTo>
                <a:lnTo>
                  <a:pt x="7715" y="219836"/>
                </a:lnTo>
                <a:lnTo>
                  <a:pt x="26288" y="179069"/>
                </a:lnTo>
                <a:lnTo>
                  <a:pt x="57697" y="151137"/>
                </a:lnTo>
                <a:lnTo>
                  <a:pt x="99059" y="126491"/>
                </a:lnTo>
                <a:lnTo>
                  <a:pt x="148351" y="112347"/>
                </a:lnTo>
                <a:lnTo>
                  <a:pt x="166116" y="111251"/>
                </a:lnTo>
                <a:close/>
              </a:path>
              <a:path w="551814" h="448310">
                <a:moveTo>
                  <a:pt x="457200" y="0"/>
                </a:moveTo>
                <a:lnTo>
                  <a:pt x="466343" y="7619"/>
                </a:lnTo>
                <a:lnTo>
                  <a:pt x="463200" y="34528"/>
                </a:lnTo>
                <a:lnTo>
                  <a:pt x="460629" y="65150"/>
                </a:lnTo>
                <a:lnTo>
                  <a:pt x="458628" y="99774"/>
                </a:lnTo>
                <a:lnTo>
                  <a:pt x="457200" y="138683"/>
                </a:lnTo>
                <a:lnTo>
                  <a:pt x="464319" y="140446"/>
                </a:lnTo>
                <a:lnTo>
                  <a:pt x="471868" y="141351"/>
                </a:lnTo>
                <a:lnTo>
                  <a:pt x="479702" y="141684"/>
                </a:lnTo>
                <a:lnTo>
                  <a:pt x="487680" y="141732"/>
                </a:lnTo>
                <a:lnTo>
                  <a:pt x="504277" y="141446"/>
                </a:lnTo>
                <a:lnTo>
                  <a:pt x="519874" y="140589"/>
                </a:lnTo>
                <a:lnTo>
                  <a:pt x="534614" y="139160"/>
                </a:lnTo>
                <a:lnTo>
                  <a:pt x="548640" y="137159"/>
                </a:lnTo>
                <a:lnTo>
                  <a:pt x="551688" y="138683"/>
                </a:lnTo>
                <a:lnTo>
                  <a:pt x="548640" y="150875"/>
                </a:lnTo>
                <a:lnTo>
                  <a:pt x="546377" y="160639"/>
                </a:lnTo>
                <a:lnTo>
                  <a:pt x="544258" y="169544"/>
                </a:lnTo>
                <a:lnTo>
                  <a:pt x="542424" y="177879"/>
                </a:lnTo>
                <a:lnTo>
                  <a:pt x="541019" y="185927"/>
                </a:lnTo>
                <a:lnTo>
                  <a:pt x="522755" y="184808"/>
                </a:lnTo>
                <a:lnTo>
                  <a:pt x="506920" y="183832"/>
                </a:lnTo>
                <a:lnTo>
                  <a:pt x="493656" y="183142"/>
                </a:lnTo>
                <a:lnTo>
                  <a:pt x="483108" y="182880"/>
                </a:lnTo>
                <a:lnTo>
                  <a:pt x="476273" y="183118"/>
                </a:lnTo>
                <a:lnTo>
                  <a:pt x="469582" y="183641"/>
                </a:lnTo>
                <a:lnTo>
                  <a:pt x="463176" y="184165"/>
                </a:lnTo>
                <a:lnTo>
                  <a:pt x="457200" y="184403"/>
                </a:lnTo>
                <a:lnTo>
                  <a:pt x="456318" y="201001"/>
                </a:lnTo>
                <a:lnTo>
                  <a:pt x="455866" y="216598"/>
                </a:lnTo>
                <a:lnTo>
                  <a:pt x="455699" y="231338"/>
                </a:lnTo>
                <a:lnTo>
                  <a:pt x="455675" y="245364"/>
                </a:lnTo>
                <a:lnTo>
                  <a:pt x="456223" y="296251"/>
                </a:lnTo>
                <a:lnTo>
                  <a:pt x="457771" y="334708"/>
                </a:lnTo>
                <a:lnTo>
                  <a:pt x="463296" y="374903"/>
                </a:lnTo>
                <a:lnTo>
                  <a:pt x="495300" y="390143"/>
                </a:lnTo>
                <a:lnTo>
                  <a:pt x="499872" y="390143"/>
                </a:lnTo>
                <a:lnTo>
                  <a:pt x="504443" y="388619"/>
                </a:lnTo>
                <a:lnTo>
                  <a:pt x="510540" y="388619"/>
                </a:lnTo>
                <a:lnTo>
                  <a:pt x="516635" y="387096"/>
                </a:lnTo>
                <a:lnTo>
                  <a:pt x="522732" y="385572"/>
                </a:lnTo>
                <a:lnTo>
                  <a:pt x="528827" y="384048"/>
                </a:lnTo>
                <a:lnTo>
                  <a:pt x="534924" y="396240"/>
                </a:lnTo>
                <a:lnTo>
                  <a:pt x="524875" y="407693"/>
                </a:lnTo>
                <a:lnTo>
                  <a:pt x="515112" y="419290"/>
                </a:lnTo>
                <a:lnTo>
                  <a:pt x="505348" y="431172"/>
                </a:lnTo>
                <a:lnTo>
                  <a:pt x="495300" y="443483"/>
                </a:lnTo>
                <a:lnTo>
                  <a:pt x="487680" y="445008"/>
                </a:lnTo>
                <a:lnTo>
                  <a:pt x="480059" y="445008"/>
                </a:lnTo>
                <a:lnTo>
                  <a:pt x="472440" y="446532"/>
                </a:lnTo>
                <a:lnTo>
                  <a:pt x="464819" y="446532"/>
                </a:lnTo>
                <a:lnTo>
                  <a:pt x="458724" y="448056"/>
                </a:lnTo>
                <a:lnTo>
                  <a:pt x="452627" y="448056"/>
                </a:lnTo>
                <a:lnTo>
                  <a:pt x="405383" y="437388"/>
                </a:lnTo>
                <a:lnTo>
                  <a:pt x="373951" y="403264"/>
                </a:lnTo>
                <a:lnTo>
                  <a:pt x="368808" y="365759"/>
                </a:lnTo>
                <a:lnTo>
                  <a:pt x="369069" y="354353"/>
                </a:lnTo>
                <a:lnTo>
                  <a:pt x="369760" y="336232"/>
                </a:lnTo>
                <a:lnTo>
                  <a:pt x="370736" y="311538"/>
                </a:lnTo>
                <a:lnTo>
                  <a:pt x="371856" y="280416"/>
                </a:lnTo>
                <a:lnTo>
                  <a:pt x="372094" y="252126"/>
                </a:lnTo>
                <a:lnTo>
                  <a:pt x="372618" y="226695"/>
                </a:lnTo>
                <a:lnTo>
                  <a:pt x="373141" y="204120"/>
                </a:lnTo>
                <a:lnTo>
                  <a:pt x="373380" y="184403"/>
                </a:lnTo>
                <a:lnTo>
                  <a:pt x="355091" y="184403"/>
                </a:lnTo>
                <a:lnTo>
                  <a:pt x="349948" y="184427"/>
                </a:lnTo>
                <a:lnTo>
                  <a:pt x="343662" y="184594"/>
                </a:lnTo>
                <a:lnTo>
                  <a:pt x="336232" y="185046"/>
                </a:lnTo>
                <a:lnTo>
                  <a:pt x="327659" y="185927"/>
                </a:lnTo>
                <a:lnTo>
                  <a:pt x="327659" y="169164"/>
                </a:lnTo>
                <a:lnTo>
                  <a:pt x="373380" y="138683"/>
                </a:lnTo>
                <a:lnTo>
                  <a:pt x="372451" y="109847"/>
                </a:lnTo>
                <a:lnTo>
                  <a:pt x="371665" y="82867"/>
                </a:lnTo>
                <a:lnTo>
                  <a:pt x="370593" y="57888"/>
                </a:lnTo>
                <a:lnTo>
                  <a:pt x="368808" y="35051"/>
                </a:lnTo>
                <a:lnTo>
                  <a:pt x="392263" y="27003"/>
                </a:lnTo>
                <a:lnTo>
                  <a:pt x="414718" y="18668"/>
                </a:lnTo>
                <a:lnTo>
                  <a:pt x="436316" y="9763"/>
                </a:lnTo>
                <a:lnTo>
                  <a:pt x="45720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65803" y="2900172"/>
            <a:ext cx="373380" cy="474345"/>
          </a:xfrm>
          <a:custGeom>
            <a:avLst/>
            <a:gdLst/>
            <a:ahLst/>
            <a:cxnLst/>
            <a:rect l="l" t="t" r="r" b="b"/>
            <a:pathLst>
              <a:path w="373379" h="474345">
                <a:moveTo>
                  <a:pt x="0" y="0"/>
                </a:moveTo>
                <a:lnTo>
                  <a:pt x="37099" y="1119"/>
                </a:lnTo>
                <a:lnTo>
                  <a:pt x="70485" y="2095"/>
                </a:lnTo>
                <a:lnTo>
                  <a:pt x="99869" y="2785"/>
                </a:lnTo>
                <a:lnTo>
                  <a:pt x="124968" y="3047"/>
                </a:lnTo>
                <a:lnTo>
                  <a:pt x="310896" y="0"/>
                </a:lnTo>
                <a:lnTo>
                  <a:pt x="325445" y="23"/>
                </a:lnTo>
                <a:lnTo>
                  <a:pt x="339280" y="190"/>
                </a:lnTo>
                <a:lnTo>
                  <a:pt x="352258" y="642"/>
                </a:lnTo>
                <a:lnTo>
                  <a:pt x="364236" y="1524"/>
                </a:lnTo>
                <a:lnTo>
                  <a:pt x="367284" y="6095"/>
                </a:lnTo>
                <a:lnTo>
                  <a:pt x="363236" y="26074"/>
                </a:lnTo>
                <a:lnTo>
                  <a:pt x="360045" y="49339"/>
                </a:lnTo>
                <a:lnTo>
                  <a:pt x="357425" y="75747"/>
                </a:lnTo>
                <a:lnTo>
                  <a:pt x="355092" y="105155"/>
                </a:lnTo>
                <a:lnTo>
                  <a:pt x="329184" y="105155"/>
                </a:lnTo>
                <a:lnTo>
                  <a:pt x="326898" y="67055"/>
                </a:lnTo>
                <a:lnTo>
                  <a:pt x="309372" y="45719"/>
                </a:lnTo>
                <a:lnTo>
                  <a:pt x="293679" y="42838"/>
                </a:lnTo>
                <a:lnTo>
                  <a:pt x="274129" y="40957"/>
                </a:lnTo>
                <a:lnTo>
                  <a:pt x="250864" y="39933"/>
                </a:lnTo>
                <a:lnTo>
                  <a:pt x="224028" y="39624"/>
                </a:lnTo>
                <a:lnTo>
                  <a:pt x="209502" y="39885"/>
                </a:lnTo>
                <a:lnTo>
                  <a:pt x="158496" y="42671"/>
                </a:lnTo>
                <a:lnTo>
                  <a:pt x="156257" y="91773"/>
                </a:lnTo>
                <a:lnTo>
                  <a:pt x="154305" y="136016"/>
                </a:lnTo>
                <a:lnTo>
                  <a:pt x="152923" y="175116"/>
                </a:lnTo>
                <a:lnTo>
                  <a:pt x="152400" y="208787"/>
                </a:lnTo>
                <a:lnTo>
                  <a:pt x="170402" y="209668"/>
                </a:lnTo>
                <a:lnTo>
                  <a:pt x="187833" y="210121"/>
                </a:lnTo>
                <a:lnTo>
                  <a:pt x="204692" y="210288"/>
                </a:lnTo>
                <a:lnTo>
                  <a:pt x="220980" y="210311"/>
                </a:lnTo>
                <a:lnTo>
                  <a:pt x="241792" y="210264"/>
                </a:lnTo>
                <a:lnTo>
                  <a:pt x="280416" y="205739"/>
                </a:lnTo>
                <a:lnTo>
                  <a:pt x="289560" y="155447"/>
                </a:lnTo>
                <a:lnTo>
                  <a:pt x="318516" y="155447"/>
                </a:lnTo>
                <a:lnTo>
                  <a:pt x="318277" y="181474"/>
                </a:lnTo>
                <a:lnTo>
                  <a:pt x="317754" y="202501"/>
                </a:lnTo>
                <a:lnTo>
                  <a:pt x="317230" y="218670"/>
                </a:lnTo>
                <a:lnTo>
                  <a:pt x="316992" y="230124"/>
                </a:lnTo>
                <a:lnTo>
                  <a:pt x="318516" y="306324"/>
                </a:lnTo>
                <a:lnTo>
                  <a:pt x="289560" y="306324"/>
                </a:lnTo>
                <a:lnTo>
                  <a:pt x="288393" y="286011"/>
                </a:lnTo>
                <a:lnTo>
                  <a:pt x="287083" y="270700"/>
                </a:lnTo>
                <a:lnTo>
                  <a:pt x="247078" y="246316"/>
                </a:lnTo>
                <a:lnTo>
                  <a:pt x="198120" y="245363"/>
                </a:lnTo>
                <a:lnTo>
                  <a:pt x="188666" y="245387"/>
                </a:lnTo>
                <a:lnTo>
                  <a:pt x="154114" y="265175"/>
                </a:lnTo>
                <a:lnTo>
                  <a:pt x="153924" y="283463"/>
                </a:lnTo>
                <a:lnTo>
                  <a:pt x="154209" y="328850"/>
                </a:lnTo>
                <a:lnTo>
                  <a:pt x="155067" y="368807"/>
                </a:lnTo>
                <a:lnTo>
                  <a:pt x="156495" y="403050"/>
                </a:lnTo>
                <a:lnTo>
                  <a:pt x="158496" y="431291"/>
                </a:lnTo>
                <a:lnTo>
                  <a:pt x="224028" y="432816"/>
                </a:lnTo>
                <a:lnTo>
                  <a:pt x="252674" y="432506"/>
                </a:lnTo>
                <a:lnTo>
                  <a:pt x="304824" y="429601"/>
                </a:lnTo>
                <a:lnTo>
                  <a:pt x="337566" y="393191"/>
                </a:lnTo>
                <a:lnTo>
                  <a:pt x="345948" y="355091"/>
                </a:lnTo>
                <a:lnTo>
                  <a:pt x="373380" y="355091"/>
                </a:lnTo>
                <a:lnTo>
                  <a:pt x="370236" y="385405"/>
                </a:lnTo>
                <a:lnTo>
                  <a:pt x="367665" y="414718"/>
                </a:lnTo>
                <a:lnTo>
                  <a:pt x="365664" y="443174"/>
                </a:lnTo>
                <a:lnTo>
                  <a:pt x="364236" y="470916"/>
                </a:lnTo>
                <a:lnTo>
                  <a:pt x="349377" y="472035"/>
                </a:lnTo>
                <a:lnTo>
                  <a:pt x="334518" y="473011"/>
                </a:lnTo>
                <a:lnTo>
                  <a:pt x="319659" y="473701"/>
                </a:lnTo>
                <a:lnTo>
                  <a:pt x="304800" y="473963"/>
                </a:lnTo>
                <a:lnTo>
                  <a:pt x="293370" y="473939"/>
                </a:lnTo>
                <a:lnTo>
                  <a:pt x="277368" y="473773"/>
                </a:lnTo>
                <a:lnTo>
                  <a:pt x="256794" y="473320"/>
                </a:lnTo>
                <a:lnTo>
                  <a:pt x="231648" y="472439"/>
                </a:lnTo>
                <a:lnTo>
                  <a:pt x="206835" y="472201"/>
                </a:lnTo>
                <a:lnTo>
                  <a:pt x="182880" y="471677"/>
                </a:lnTo>
                <a:lnTo>
                  <a:pt x="160067" y="471154"/>
                </a:lnTo>
                <a:lnTo>
                  <a:pt x="138684" y="470916"/>
                </a:lnTo>
                <a:lnTo>
                  <a:pt x="109823" y="471177"/>
                </a:lnTo>
                <a:lnTo>
                  <a:pt x="80391" y="471868"/>
                </a:lnTo>
                <a:lnTo>
                  <a:pt x="50387" y="472844"/>
                </a:lnTo>
                <a:lnTo>
                  <a:pt x="19812" y="473963"/>
                </a:lnTo>
                <a:lnTo>
                  <a:pt x="19812" y="455675"/>
                </a:lnTo>
                <a:lnTo>
                  <a:pt x="54935" y="402407"/>
                </a:lnTo>
                <a:lnTo>
                  <a:pt x="57340" y="354520"/>
                </a:lnTo>
                <a:lnTo>
                  <a:pt x="58888" y="292060"/>
                </a:lnTo>
                <a:lnTo>
                  <a:pt x="59436" y="214883"/>
                </a:lnTo>
                <a:lnTo>
                  <a:pt x="59174" y="162353"/>
                </a:lnTo>
                <a:lnTo>
                  <a:pt x="58483" y="119252"/>
                </a:lnTo>
                <a:lnTo>
                  <a:pt x="56388" y="62483"/>
                </a:lnTo>
                <a:lnTo>
                  <a:pt x="19407" y="29717"/>
                </a:lnTo>
                <a:lnTo>
                  <a:pt x="0" y="27431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89404" y="2900172"/>
            <a:ext cx="381000" cy="474345"/>
          </a:xfrm>
          <a:custGeom>
            <a:avLst/>
            <a:gdLst/>
            <a:ahLst/>
            <a:cxnLst/>
            <a:rect l="l" t="t" r="r" b="b"/>
            <a:pathLst>
              <a:path w="381000" h="474345">
                <a:moveTo>
                  <a:pt x="0" y="0"/>
                </a:moveTo>
                <a:lnTo>
                  <a:pt x="32313" y="881"/>
                </a:lnTo>
                <a:lnTo>
                  <a:pt x="63055" y="1333"/>
                </a:lnTo>
                <a:lnTo>
                  <a:pt x="92368" y="1500"/>
                </a:lnTo>
                <a:lnTo>
                  <a:pt x="120395" y="1524"/>
                </a:lnTo>
                <a:lnTo>
                  <a:pt x="147518" y="1500"/>
                </a:lnTo>
                <a:lnTo>
                  <a:pt x="173926" y="1333"/>
                </a:lnTo>
                <a:lnTo>
                  <a:pt x="199477" y="881"/>
                </a:lnTo>
                <a:lnTo>
                  <a:pt x="224028" y="0"/>
                </a:lnTo>
                <a:lnTo>
                  <a:pt x="224028" y="27431"/>
                </a:lnTo>
                <a:lnTo>
                  <a:pt x="176450" y="34289"/>
                </a:lnTo>
                <a:lnTo>
                  <a:pt x="164591" y="42671"/>
                </a:lnTo>
                <a:lnTo>
                  <a:pt x="164591" y="48767"/>
                </a:lnTo>
                <a:lnTo>
                  <a:pt x="163472" y="59054"/>
                </a:lnTo>
                <a:lnTo>
                  <a:pt x="162496" y="80771"/>
                </a:lnTo>
                <a:lnTo>
                  <a:pt x="161805" y="113918"/>
                </a:lnTo>
                <a:lnTo>
                  <a:pt x="161544" y="158495"/>
                </a:lnTo>
                <a:lnTo>
                  <a:pt x="158495" y="323087"/>
                </a:lnTo>
                <a:lnTo>
                  <a:pt x="159448" y="372427"/>
                </a:lnTo>
                <a:lnTo>
                  <a:pt x="161544" y="429767"/>
                </a:lnTo>
                <a:lnTo>
                  <a:pt x="214479" y="431268"/>
                </a:lnTo>
                <a:lnTo>
                  <a:pt x="227075" y="431291"/>
                </a:lnTo>
                <a:lnTo>
                  <a:pt x="257675" y="430720"/>
                </a:lnTo>
                <a:lnTo>
                  <a:pt x="310872" y="426148"/>
                </a:lnTo>
                <a:lnTo>
                  <a:pt x="342709" y="388429"/>
                </a:lnTo>
                <a:lnTo>
                  <a:pt x="350520" y="348995"/>
                </a:lnTo>
                <a:lnTo>
                  <a:pt x="380999" y="348995"/>
                </a:lnTo>
                <a:lnTo>
                  <a:pt x="377570" y="375332"/>
                </a:lnTo>
                <a:lnTo>
                  <a:pt x="374141" y="404240"/>
                </a:lnTo>
                <a:lnTo>
                  <a:pt x="370713" y="436006"/>
                </a:lnTo>
                <a:lnTo>
                  <a:pt x="367284" y="470916"/>
                </a:lnTo>
                <a:lnTo>
                  <a:pt x="351567" y="472035"/>
                </a:lnTo>
                <a:lnTo>
                  <a:pt x="336422" y="473011"/>
                </a:lnTo>
                <a:lnTo>
                  <a:pt x="321849" y="473701"/>
                </a:lnTo>
                <a:lnTo>
                  <a:pt x="307847" y="473963"/>
                </a:lnTo>
                <a:lnTo>
                  <a:pt x="185928" y="472439"/>
                </a:lnTo>
                <a:lnTo>
                  <a:pt x="131063" y="470916"/>
                </a:lnTo>
                <a:lnTo>
                  <a:pt x="110513" y="471177"/>
                </a:lnTo>
                <a:lnTo>
                  <a:pt x="85534" y="471868"/>
                </a:lnTo>
                <a:lnTo>
                  <a:pt x="56268" y="472844"/>
                </a:lnTo>
                <a:lnTo>
                  <a:pt x="22859" y="473963"/>
                </a:lnTo>
                <a:lnTo>
                  <a:pt x="22859" y="455675"/>
                </a:lnTo>
                <a:lnTo>
                  <a:pt x="57912" y="435863"/>
                </a:lnTo>
                <a:lnTo>
                  <a:pt x="59912" y="389596"/>
                </a:lnTo>
                <a:lnTo>
                  <a:pt x="61340" y="342328"/>
                </a:lnTo>
                <a:lnTo>
                  <a:pt x="62198" y="294203"/>
                </a:lnTo>
                <a:lnTo>
                  <a:pt x="62483" y="245363"/>
                </a:lnTo>
                <a:lnTo>
                  <a:pt x="62460" y="206192"/>
                </a:lnTo>
                <a:lnTo>
                  <a:pt x="62293" y="168592"/>
                </a:lnTo>
                <a:lnTo>
                  <a:pt x="61841" y="132421"/>
                </a:lnTo>
                <a:lnTo>
                  <a:pt x="60959" y="97535"/>
                </a:lnTo>
                <a:lnTo>
                  <a:pt x="60674" y="75223"/>
                </a:lnTo>
                <a:lnTo>
                  <a:pt x="59816" y="58483"/>
                </a:lnTo>
                <a:lnTo>
                  <a:pt x="58388" y="47172"/>
                </a:lnTo>
                <a:lnTo>
                  <a:pt x="56387" y="41147"/>
                </a:lnTo>
                <a:lnTo>
                  <a:pt x="54863" y="38100"/>
                </a:lnTo>
                <a:lnTo>
                  <a:pt x="53340" y="35051"/>
                </a:lnTo>
                <a:lnTo>
                  <a:pt x="0" y="27431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77717" y="2865882"/>
            <a:ext cx="166116" cy="21335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948428" y="2868167"/>
            <a:ext cx="192405" cy="506095"/>
          </a:xfrm>
          <a:custGeom>
            <a:avLst/>
            <a:gdLst/>
            <a:ahLst/>
            <a:cxnLst/>
            <a:rect l="l" t="t" r="r" b="b"/>
            <a:pathLst>
              <a:path w="192404" h="506095">
                <a:moveTo>
                  <a:pt x="135635" y="0"/>
                </a:moveTo>
                <a:lnTo>
                  <a:pt x="143255" y="7620"/>
                </a:lnTo>
                <a:lnTo>
                  <a:pt x="142042" y="44196"/>
                </a:lnTo>
                <a:lnTo>
                  <a:pt x="141016" y="84690"/>
                </a:lnTo>
                <a:lnTo>
                  <a:pt x="140176" y="129104"/>
                </a:lnTo>
                <a:lnTo>
                  <a:pt x="139523" y="177437"/>
                </a:lnTo>
                <a:lnTo>
                  <a:pt x="139057" y="229688"/>
                </a:lnTo>
                <a:lnTo>
                  <a:pt x="138777" y="285858"/>
                </a:lnTo>
                <a:lnTo>
                  <a:pt x="138683" y="345948"/>
                </a:lnTo>
                <a:lnTo>
                  <a:pt x="138707" y="367688"/>
                </a:lnTo>
                <a:lnTo>
                  <a:pt x="138874" y="389572"/>
                </a:lnTo>
                <a:lnTo>
                  <a:pt x="139326" y="411741"/>
                </a:lnTo>
                <a:lnTo>
                  <a:pt x="140207" y="434340"/>
                </a:lnTo>
                <a:lnTo>
                  <a:pt x="140469" y="446627"/>
                </a:lnTo>
                <a:lnTo>
                  <a:pt x="175950" y="477393"/>
                </a:lnTo>
                <a:lnTo>
                  <a:pt x="192023" y="478535"/>
                </a:lnTo>
                <a:lnTo>
                  <a:pt x="192023" y="505967"/>
                </a:lnTo>
                <a:lnTo>
                  <a:pt x="155448" y="504443"/>
                </a:lnTo>
                <a:lnTo>
                  <a:pt x="140017" y="504443"/>
                </a:lnTo>
                <a:lnTo>
                  <a:pt x="125729" y="504443"/>
                </a:lnTo>
                <a:lnTo>
                  <a:pt x="112585" y="504443"/>
                </a:lnTo>
                <a:lnTo>
                  <a:pt x="100583" y="504443"/>
                </a:lnTo>
                <a:lnTo>
                  <a:pt x="0" y="505967"/>
                </a:lnTo>
                <a:lnTo>
                  <a:pt x="0" y="478535"/>
                </a:lnTo>
                <a:lnTo>
                  <a:pt x="24383" y="477012"/>
                </a:lnTo>
                <a:lnTo>
                  <a:pt x="35051" y="475488"/>
                </a:lnTo>
                <a:lnTo>
                  <a:pt x="51816" y="428243"/>
                </a:lnTo>
                <a:lnTo>
                  <a:pt x="52696" y="399621"/>
                </a:lnTo>
                <a:lnTo>
                  <a:pt x="53149" y="366141"/>
                </a:lnTo>
                <a:lnTo>
                  <a:pt x="53315" y="327517"/>
                </a:lnTo>
                <a:lnTo>
                  <a:pt x="53339" y="283464"/>
                </a:lnTo>
                <a:lnTo>
                  <a:pt x="53339" y="138683"/>
                </a:lnTo>
                <a:lnTo>
                  <a:pt x="52387" y="87058"/>
                </a:lnTo>
                <a:lnTo>
                  <a:pt x="30670" y="54483"/>
                </a:lnTo>
                <a:lnTo>
                  <a:pt x="0" y="53340"/>
                </a:lnTo>
                <a:lnTo>
                  <a:pt x="0" y="33528"/>
                </a:lnTo>
                <a:lnTo>
                  <a:pt x="42481" y="26670"/>
                </a:lnTo>
                <a:lnTo>
                  <a:pt x="88915" y="16073"/>
                </a:lnTo>
                <a:lnTo>
                  <a:pt x="119681" y="6310"/>
                </a:lnTo>
                <a:lnTo>
                  <a:pt x="135635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91155" y="3732276"/>
            <a:ext cx="524255" cy="47243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10355" y="3703320"/>
            <a:ext cx="798575" cy="50901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74207" y="3701796"/>
            <a:ext cx="373380" cy="51053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66844" y="3878326"/>
            <a:ext cx="329183" cy="33401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14700" y="3877055"/>
            <a:ext cx="252983" cy="33527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847844" y="3877055"/>
            <a:ext cx="582168" cy="33527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65703" y="3877055"/>
            <a:ext cx="306324" cy="33527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926329" y="4033265"/>
            <a:ext cx="105155" cy="12344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44189" y="4033265"/>
            <a:ext cx="105155" cy="12344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555742" y="3912869"/>
            <a:ext cx="163068" cy="23774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165854" y="3931158"/>
            <a:ext cx="161543" cy="23926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4561332" y="3909059"/>
            <a:ext cx="142240" cy="269875"/>
          </a:xfrm>
          <a:custGeom>
            <a:avLst/>
            <a:gdLst/>
            <a:ahLst/>
            <a:cxnLst/>
            <a:rect l="l" t="t" r="r" b="b"/>
            <a:pathLst>
              <a:path w="142239" h="269875">
                <a:moveTo>
                  <a:pt x="67056" y="0"/>
                </a:moveTo>
                <a:lnTo>
                  <a:pt x="26765" y="14144"/>
                </a:lnTo>
                <a:lnTo>
                  <a:pt x="4381" y="60007"/>
                </a:lnTo>
                <a:lnTo>
                  <a:pt x="0" y="111251"/>
                </a:lnTo>
                <a:lnTo>
                  <a:pt x="1428" y="153543"/>
                </a:lnTo>
                <a:lnTo>
                  <a:pt x="12858" y="217550"/>
                </a:lnTo>
                <a:lnTo>
                  <a:pt x="32908" y="252388"/>
                </a:lnTo>
                <a:lnTo>
                  <a:pt x="76200" y="269748"/>
                </a:lnTo>
                <a:lnTo>
                  <a:pt x="91106" y="268057"/>
                </a:lnTo>
                <a:lnTo>
                  <a:pt x="124967" y="243840"/>
                </a:lnTo>
                <a:lnTo>
                  <a:pt x="140612" y="183618"/>
                </a:lnTo>
                <a:lnTo>
                  <a:pt x="141732" y="153924"/>
                </a:lnTo>
                <a:lnTo>
                  <a:pt x="140327" y="111656"/>
                </a:lnTo>
                <a:lnTo>
                  <a:pt x="129516" y="48267"/>
                </a:lnTo>
                <a:lnTo>
                  <a:pt x="98869" y="6857"/>
                </a:lnTo>
                <a:lnTo>
                  <a:pt x="67056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66844" y="3875532"/>
            <a:ext cx="963294" cy="337185"/>
          </a:xfrm>
          <a:custGeom>
            <a:avLst/>
            <a:gdLst/>
            <a:ahLst/>
            <a:cxnLst/>
            <a:rect l="l" t="t" r="r" b="b"/>
            <a:pathLst>
              <a:path w="963295" h="337185">
                <a:moveTo>
                  <a:pt x="841248" y="0"/>
                </a:moveTo>
                <a:lnTo>
                  <a:pt x="844295" y="0"/>
                </a:lnTo>
                <a:lnTo>
                  <a:pt x="845820" y="3048"/>
                </a:lnTo>
                <a:lnTo>
                  <a:pt x="845820" y="6095"/>
                </a:lnTo>
                <a:lnTo>
                  <a:pt x="845820" y="10667"/>
                </a:lnTo>
                <a:lnTo>
                  <a:pt x="845820" y="23002"/>
                </a:lnTo>
                <a:lnTo>
                  <a:pt x="845820" y="37337"/>
                </a:lnTo>
                <a:lnTo>
                  <a:pt x="845820" y="53959"/>
                </a:lnTo>
                <a:lnTo>
                  <a:pt x="845820" y="73151"/>
                </a:lnTo>
                <a:lnTo>
                  <a:pt x="854130" y="63698"/>
                </a:lnTo>
                <a:lnTo>
                  <a:pt x="863155" y="53530"/>
                </a:lnTo>
                <a:lnTo>
                  <a:pt x="873037" y="42505"/>
                </a:lnTo>
                <a:lnTo>
                  <a:pt x="883920" y="30479"/>
                </a:lnTo>
                <a:lnTo>
                  <a:pt x="890754" y="21954"/>
                </a:lnTo>
                <a:lnTo>
                  <a:pt x="923544" y="1333"/>
                </a:lnTo>
                <a:lnTo>
                  <a:pt x="941832" y="0"/>
                </a:lnTo>
                <a:lnTo>
                  <a:pt x="947927" y="0"/>
                </a:lnTo>
                <a:lnTo>
                  <a:pt x="955548" y="1524"/>
                </a:lnTo>
                <a:lnTo>
                  <a:pt x="963168" y="4571"/>
                </a:lnTo>
                <a:lnTo>
                  <a:pt x="962025" y="22502"/>
                </a:lnTo>
                <a:lnTo>
                  <a:pt x="960882" y="44005"/>
                </a:lnTo>
                <a:lnTo>
                  <a:pt x="959739" y="68651"/>
                </a:lnTo>
                <a:lnTo>
                  <a:pt x="958595" y="96011"/>
                </a:lnTo>
                <a:lnTo>
                  <a:pt x="943356" y="100583"/>
                </a:lnTo>
                <a:lnTo>
                  <a:pt x="912875" y="77724"/>
                </a:lnTo>
                <a:lnTo>
                  <a:pt x="902208" y="77724"/>
                </a:lnTo>
                <a:lnTo>
                  <a:pt x="860869" y="93487"/>
                </a:lnTo>
                <a:lnTo>
                  <a:pt x="846772" y="134492"/>
                </a:lnTo>
                <a:lnTo>
                  <a:pt x="845820" y="181356"/>
                </a:lnTo>
                <a:lnTo>
                  <a:pt x="846082" y="219360"/>
                </a:lnTo>
                <a:lnTo>
                  <a:pt x="847748" y="269652"/>
                </a:lnTo>
                <a:lnTo>
                  <a:pt x="887325" y="300346"/>
                </a:lnTo>
                <a:lnTo>
                  <a:pt x="906779" y="301751"/>
                </a:lnTo>
                <a:lnTo>
                  <a:pt x="906779" y="329183"/>
                </a:lnTo>
                <a:lnTo>
                  <a:pt x="868679" y="327659"/>
                </a:lnTo>
                <a:lnTo>
                  <a:pt x="850987" y="327659"/>
                </a:lnTo>
                <a:lnTo>
                  <a:pt x="834580" y="327659"/>
                </a:lnTo>
                <a:lnTo>
                  <a:pt x="748284" y="327659"/>
                </a:lnTo>
                <a:lnTo>
                  <a:pt x="710184" y="329183"/>
                </a:lnTo>
                <a:lnTo>
                  <a:pt x="710184" y="301751"/>
                </a:lnTo>
                <a:lnTo>
                  <a:pt x="725352" y="300608"/>
                </a:lnTo>
                <a:lnTo>
                  <a:pt x="736663" y="299465"/>
                </a:lnTo>
                <a:lnTo>
                  <a:pt x="759333" y="267080"/>
                </a:lnTo>
                <a:lnTo>
                  <a:pt x="760475" y="254508"/>
                </a:lnTo>
                <a:lnTo>
                  <a:pt x="760475" y="230814"/>
                </a:lnTo>
                <a:lnTo>
                  <a:pt x="760475" y="207835"/>
                </a:lnTo>
                <a:lnTo>
                  <a:pt x="760475" y="185713"/>
                </a:lnTo>
                <a:lnTo>
                  <a:pt x="760475" y="164591"/>
                </a:lnTo>
                <a:lnTo>
                  <a:pt x="760452" y="129706"/>
                </a:lnTo>
                <a:lnTo>
                  <a:pt x="760285" y="102679"/>
                </a:lnTo>
                <a:lnTo>
                  <a:pt x="759833" y="83367"/>
                </a:lnTo>
                <a:lnTo>
                  <a:pt x="758952" y="71627"/>
                </a:lnTo>
                <a:lnTo>
                  <a:pt x="758952" y="67056"/>
                </a:lnTo>
                <a:lnTo>
                  <a:pt x="710184" y="54864"/>
                </a:lnTo>
                <a:lnTo>
                  <a:pt x="710184" y="28956"/>
                </a:lnTo>
                <a:lnTo>
                  <a:pt x="741283" y="25503"/>
                </a:lnTo>
                <a:lnTo>
                  <a:pt x="768095" y="21907"/>
                </a:lnTo>
                <a:lnTo>
                  <a:pt x="790336" y="18026"/>
                </a:lnTo>
                <a:lnTo>
                  <a:pt x="807720" y="13716"/>
                </a:lnTo>
                <a:lnTo>
                  <a:pt x="841248" y="0"/>
                </a:lnTo>
                <a:close/>
              </a:path>
              <a:path w="963295" h="337185">
                <a:moveTo>
                  <a:pt x="531875" y="0"/>
                </a:moveTo>
                <a:lnTo>
                  <a:pt x="583953" y="7072"/>
                </a:lnTo>
                <a:lnTo>
                  <a:pt x="619125" y="25907"/>
                </a:lnTo>
                <a:lnTo>
                  <a:pt x="642175" y="70675"/>
                </a:lnTo>
                <a:lnTo>
                  <a:pt x="644652" y="105156"/>
                </a:lnTo>
                <a:lnTo>
                  <a:pt x="644628" y="114871"/>
                </a:lnTo>
                <a:lnTo>
                  <a:pt x="644461" y="128015"/>
                </a:lnTo>
                <a:lnTo>
                  <a:pt x="644009" y="144589"/>
                </a:lnTo>
                <a:lnTo>
                  <a:pt x="643127" y="164591"/>
                </a:lnTo>
                <a:lnTo>
                  <a:pt x="643127" y="185404"/>
                </a:lnTo>
                <a:lnTo>
                  <a:pt x="643127" y="204216"/>
                </a:lnTo>
                <a:lnTo>
                  <a:pt x="643127" y="220741"/>
                </a:lnTo>
                <a:lnTo>
                  <a:pt x="643127" y="234695"/>
                </a:lnTo>
                <a:lnTo>
                  <a:pt x="643151" y="254150"/>
                </a:lnTo>
                <a:lnTo>
                  <a:pt x="647700" y="292608"/>
                </a:lnTo>
                <a:lnTo>
                  <a:pt x="687324" y="301751"/>
                </a:lnTo>
                <a:lnTo>
                  <a:pt x="687324" y="329183"/>
                </a:lnTo>
                <a:lnTo>
                  <a:pt x="661416" y="327659"/>
                </a:lnTo>
                <a:lnTo>
                  <a:pt x="651129" y="327659"/>
                </a:lnTo>
                <a:lnTo>
                  <a:pt x="640842" y="327659"/>
                </a:lnTo>
                <a:lnTo>
                  <a:pt x="630555" y="327659"/>
                </a:lnTo>
                <a:lnTo>
                  <a:pt x="620268" y="327659"/>
                </a:lnTo>
                <a:lnTo>
                  <a:pt x="604528" y="327683"/>
                </a:lnTo>
                <a:lnTo>
                  <a:pt x="589216" y="327850"/>
                </a:lnTo>
                <a:lnTo>
                  <a:pt x="574190" y="328302"/>
                </a:lnTo>
                <a:lnTo>
                  <a:pt x="559308" y="329183"/>
                </a:lnTo>
                <a:lnTo>
                  <a:pt x="556259" y="324611"/>
                </a:lnTo>
                <a:lnTo>
                  <a:pt x="559308" y="278891"/>
                </a:lnTo>
                <a:lnTo>
                  <a:pt x="489204" y="332232"/>
                </a:lnTo>
                <a:lnTo>
                  <a:pt x="480107" y="334232"/>
                </a:lnTo>
                <a:lnTo>
                  <a:pt x="471297" y="335660"/>
                </a:lnTo>
                <a:lnTo>
                  <a:pt x="463057" y="336518"/>
                </a:lnTo>
                <a:lnTo>
                  <a:pt x="455675" y="336803"/>
                </a:lnTo>
                <a:lnTo>
                  <a:pt x="438531" y="335398"/>
                </a:lnTo>
                <a:lnTo>
                  <a:pt x="400812" y="315467"/>
                </a:lnTo>
                <a:lnTo>
                  <a:pt x="382166" y="272176"/>
                </a:lnTo>
                <a:lnTo>
                  <a:pt x="381000" y="252983"/>
                </a:lnTo>
                <a:lnTo>
                  <a:pt x="382690" y="229576"/>
                </a:lnTo>
                <a:lnTo>
                  <a:pt x="395787" y="193619"/>
                </a:lnTo>
                <a:lnTo>
                  <a:pt x="430077" y="168187"/>
                </a:lnTo>
                <a:lnTo>
                  <a:pt x="506134" y="144708"/>
                </a:lnTo>
                <a:lnTo>
                  <a:pt x="559308" y="134111"/>
                </a:lnTo>
                <a:lnTo>
                  <a:pt x="558450" y="114966"/>
                </a:lnTo>
                <a:lnTo>
                  <a:pt x="545591" y="74675"/>
                </a:lnTo>
                <a:lnTo>
                  <a:pt x="507230" y="51958"/>
                </a:lnTo>
                <a:lnTo>
                  <a:pt x="489204" y="50291"/>
                </a:lnTo>
                <a:lnTo>
                  <a:pt x="483108" y="50291"/>
                </a:lnTo>
                <a:lnTo>
                  <a:pt x="477011" y="51816"/>
                </a:lnTo>
                <a:lnTo>
                  <a:pt x="469391" y="53340"/>
                </a:lnTo>
                <a:lnTo>
                  <a:pt x="463295" y="54864"/>
                </a:lnTo>
                <a:lnTo>
                  <a:pt x="457200" y="56387"/>
                </a:lnTo>
                <a:lnTo>
                  <a:pt x="451104" y="59435"/>
                </a:lnTo>
                <a:lnTo>
                  <a:pt x="435863" y="96011"/>
                </a:lnTo>
                <a:lnTo>
                  <a:pt x="411479" y="89916"/>
                </a:lnTo>
                <a:lnTo>
                  <a:pt x="413004" y="74675"/>
                </a:lnTo>
                <a:lnTo>
                  <a:pt x="413004" y="59435"/>
                </a:lnTo>
                <a:lnTo>
                  <a:pt x="456247" y="20383"/>
                </a:lnTo>
                <a:lnTo>
                  <a:pt x="495014" y="3214"/>
                </a:lnTo>
                <a:lnTo>
                  <a:pt x="517874" y="309"/>
                </a:lnTo>
                <a:lnTo>
                  <a:pt x="531875" y="0"/>
                </a:lnTo>
                <a:close/>
              </a:path>
              <a:path w="963295" h="337185">
                <a:moveTo>
                  <a:pt x="167640" y="0"/>
                </a:moveTo>
                <a:lnTo>
                  <a:pt x="207073" y="2524"/>
                </a:lnTo>
                <a:lnTo>
                  <a:pt x="268795" y="21859"/>
                </a:lnTo>
                <a:lnTo>
                  <a:pt x="307967" y="60126"/>
                </a:lnTo>
                <a:lnTo>
                  <a:pt x="326874" y="120181"/>
                </a:lnTo>
                <a:lnTo>
                  <a:pt x="329183" y="158495"/>
                </a:lnTo>
                <a:lnTo>
                  <a:pt x="326564" y="199120"/>
                </a:lnTo>
                <a:lnTo>
                  <a:pt x="304752" y="264366"/>
                </a:lnTo>
                <a:lnTo>
                  <a:pt x="260103" y="309800"/>
                </a:lnTo>
                <a:lnTo>
                  <a:pt x="197762" y="333708"/>
                </a:lnTo>
                <a:lnTo>
                  <a:pt x="160020" y="336803"/>
                </a:lnTo>
                <a:lnTo>
                  <a:pt x="123444" y="333970"/>
                </a:lnTo>
                <a:lnTo>
                  <a:pt x="64008" y="311729"/>
                </a:lnTo>
                <a:lnTo>
                  <a:pt x="23145" y="269224"/>
                </a:lnTo>
                <a:lnTo>
                  <a:pt x="2571" y="206454"/>
                </a:lnTo>
                <a:lnTo>
                  <a:pt x="0" y="167640"/>
                </a:lnTo>
                <a:lnTo>
                  <a:pt x="2309" y="130182"/>
                </a:lnTo>
                <a:lnTo>
                  <a:pt x="21216" y="70127"/>
                </a:lnTo>
                <a:lnTo>
                  <a:pt x="62626" y="27003"/>
                </a:lnTo>
                <a:lnTo>
                  <a:pt x="127682" y="3095"/>
                </a:lnTo>
                <a:lnTo>
                  <a:pt x="16764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65703" y="3875532"/>
            <a:ext cx="601980" cy="337185"/>
          </a:xfrm>
          <a:custGeom>
            <a:avLst/>
            <a:gdLst/>
            <a:ahLst/>
            <a:cxnLst/>
            <a:rect l="l" t="t" r="r" b="b"/>
            <a:pathLst>
              <a:path w="601979" h="337185">
                <a:moveTo>
                  <a:pt x="487680" y="0"/>
                </a:moveTo>
                <a:lnTo>
                  <a:pt x="512278" y="1119"/>
                </a:lnTo>
                <a:lnTo>
                  <a:pt x="535876" y="4381"/>
                </a:lnTo>
                <a:lnTo>
                  <a:pt x="558617" y="9644"/>
                </a:lnTo>
                <a:lnTo>
                  <a:pt x="580644" y="16764"/>
                </a:lnTo>
                <a:lnTo>
                  <a:pt x="578620" y="32456"/>
                </a:lnTo>
                <a:lnTo>
                  <a:pt x="577024" y="52006"/>
                </a:lnTo>
                <a:lnTo>
                  <a:pt x="575714" y="75271"/>
                </a:lnTo>
                <a:lnTo>
                  <a:pt x="574548" y="102108"/>
                </a:lnTo>
                <a:lnTo>
                  <a:pt x="547116" y="102108"/>
                </a:lnTo>
                <a:lnTo>
                  <a:pt x="542544" y="59435"/>
                </a:lnTo>
                <a:lnTo>
                  <a:pt x="501967" y="35813"/>
                </a:lnTo>
                <a:lnTo>
                  <a:pt x="480060" y="33527"/>
                </a:lnTo>
                <a:lnTo>
                  <a:pt x="466963" y="34361"/>
                </a:lnTo>
                <a:lnTo>
                  <a:pt x="430268" y="52863"/>
                </a:lnTo>
                <a:lnTo>
                  <a:pt x="420624" y="77724"/>
                </a:lnTo>
                <a:lnTo>
                  <a:pt x="421505" y="86320"/>
                </a:lnTo>
                <a:lnTo>
                  <a:pt x="459676" y="116585"/>
                </a:lnTo>
                <a:lnTo>
                  <a:pt x="502920" y="126491"/>
                </a:lnTo>
                <a:lnTo>
                  <a:pt x="519779" y="129897"/>
                </a:lnTo>
                <a:lnTo>
                  <a:pt x="564927" y="144732"/>
                </a:lnTo>
                <a:lnTo>
                  <a:pt x="594907" y="179141"/>
                </a:lnTo>
                <a:lnTo>
                  <a:pt x="601980" y="217932"/>
                </a:lnTo>
                <a:lnTo>
                  <a:pt x="599146" y="244816"/>
                </a:lnTo>
                <a:lnTo>
                  <a:pt x="576905" y="288869"/>
                </a:lnTo>
                <a:lnTo>
                  <a:pt x="534924" y="319444"/>
                </a:lnTo>
                <a:lnTo>
                  <a:pt x="482346" y="334827"/>
                </a:lnTo>
                <a:lnTo>
                  <a:pt x="452628" y="336803"/>
                </a:lnTo>
                <a:lnTo>
                  <a:pt x="442079" y="336280"/>
                </a:lnTo>
                <a:lnTo>
                  <a:pt x="395573" y="328136"/>
                </a:lnTo>
                <a:lnTo>
                  <a:pt x="353568" y="316991"/>
                </a:lnTo>
                <a:lnTo>
                  <a:pt x="348996" y="312419"/>
                </a:lnTo>
                <a:lnTo>
                  <a:pt x="350996" y="295536"/>
                </a:lnTo>
                <a:lnTo>
                  <a:pt x="352425" y="274510"/>
                </a:lnTo>
                <a:lnTo>
                  <a:pt x="353282" y="249197"/>
                </a:lnTo>
                <a:lnTo>
                  <a:pt x="353568" y="219456"/>
                </a:lnTo>
                <a:lnTo>
                  <a:pt x="382524" y="219456"/>
                </a:lnTo>
                <a:lnTo>
                  <a:pt x="385953" y="263390"/>
                </a:lnTo>
                <a:lnTo>
                  <a:pt x="414528" y="292608"/>
                </a:lnTo>
                <a:lnTo>
                  <a:pt x="461772" y="303275"/>
                </a:lnTo>
                <a:lnTo>
                  <a:pt x="477774" y="302418"/>
                </a:lnTo>
                <a:lnTo>
                  <a:pt x="518945" y="282130"/>
                </a:lnTo>
                <a:lnTo>
                  <a:pt x="527304" y="252983"/>
                </a:lnTo>
                <a:lnTo>
                  <a:pt x="526708" y="244149"/>
                </a:lnTo>
                <a:lnTo>
                  <a:pt x="497586" y="212026"/>
                </a:lnTo>
                <a:lnTo>
                  <a:pt x="438554" y="196976"/>
                </a:lnTo>
                <a:lnTo>
                  <a:pt x="417004" y="191261"/>
                </a:lnTo>
                <a:lnTo>
                  <a:pt x="380690" y="174688"/>
                </a:lnTo>
                <a:lnTo>
                  <a:pt x="356306" y="142041"/>
                </a:lnTo>
                <a:lnTo>
                  <a:pt x="350520" y="106679"/>
                </a:lnTo>
                <a:lnTo>
                  <a:pt x="351401" y="91249"/>
                </a:lnTo>
                <a:lnTo>
                  <a:pt x="365760" y="51816"/>
                </a:lnTo>
                <a:lnTo>
                  <a:pt x="396835" y="21169"/>
                </a:lnTo>
                <a:lnTo>
                  <a:pt x="444246" y="3428"/>
                </a:lnTo>
                <a:lnTo>
                  <a:pt x="464820" y="857"/>
                </a:lnTo>
                <a:lnTo>
                  <a:pt x="487680" y="0"/>
                </a:lnTo>
                <a:close/>
              </a:path>
              <a:path w="601979" h="337185">
                <a:moveTo>
                  <a:pt x="150876" y="0"/>
                </a:moveTo>
                <a:lnTo>
                  <a:pt x="202954" y="7072"/>
                </a:lnTo>
                <a:lnTo>
                  <a:pt x="238125" y="25907"/>
                </a:lnTo>
                <a:lnTo>
                  <a:pt x="261175" y="70675"/>
                </a:lnTo>
                <a:lnTo>
                  <a:pt x="263652" y="105156"/>
                </a:lnTo>
                <a:lnTo>
                  <a:pt x="263628" y="114871"/>
                </a:lnTo>
                <a:lnTo>
                  <a:pt x="263461" y="128015"/>
                </a:lnTo>
                <a:lnTo>
                  <a:pt x="263009" y="144589"/>
                </a:lnTo>
                <a:lnTo>
                  <a:pt x="262128" y="164591"/>
                </a:lnTo>
                <a:lnTo>
                  <a:pt x="262128" y="185404"/>
                </a:lnTo>
                <a:lnTo>
                  <a:pt x="262128" y="204216"/>
                </a:lnTo>
                <a:lnTo>
                  <a:pt x="262128" y="220741"/>
                </a:lnTo>
                <a:lnTo>
                  <a:pt x="262128" y="234695"/>
                </a:lnTo>
                <a:lnTo>
                  <a:pt x="262152" y="254150"/>
                </a:lnTo>
                <a:lnTo>
                  <a:pt x="262318" y="269176"/>
                </a:lnTo>
                <a:lnTo>
                  <a:pt x="262771" y="279915"/>
                </a:lnTo>
                <a:lnTo>
                  <a:pt x="263652" y="286511"/>
                </a:lnTo>
                <a:lnTo>
                  <a:pt x="265176" y="289559"/>
                </a:lnTo>
                <a:lnTo>
                  <a:pt x="266700" y="292608"/>
                </a:lnTo>
                <a:lnTo>
                  <a:pt x="306324" y="301751"/>
                </a:lnTo>
                <a:lnTo>
                  <a:pt x="306324" y="329183"/>
                </a:lnTo>
                <a:lnTo>
                  <a:pt x="280416" y="327659"/>
                </a:lnTo>
                <a:lnTo>
                  <a:pt x="270129" y="327659"/>
                </a:lnTo>
                <a:lnTo>
                  <a:pt x="259842" y="327659"/>
                </a:lnTo>
                <a:lnTo>
                  <a:pt x="249555" y="327659"/>
                </a:lnTo>
                <a:lnTo>
                  <a:pt x="239268" y="327659"/>
                </a:lnTo>
                <a:lnTo>
                  <a:pt x="223528" y="327683"/>
                </a:lnTo>
                <a:lnTo>
                  <a:pt x="208216" y="327850"/>
                </a:lnTo>
                <a:lnTo>
                  <a:pt x="193190" y="328302"/>
                </a:lnTo>
                <a:lnTo>
                  <a:pt x="178308" y="329183"/>
                </a:lnTo>
                <a:lnTo>
                  <a:pt x="175260" y="324611"/>
                </a:lnTo>
                <a:lnTo>
                  <a:pt x="178308" y="278891"/>
                </a:lnTo>
                <a:lnTo>
                  <a:pt x="108204" y="332232"/>
                </a:lnTo>
                <a:lnTo>
                  <a:pt x="99107" y="334232"/>
                </a:lnTo>
                <a:lnTo>
                  <a:pt x="90297" y="335660"/>
                </a:lnTo>
                <a:lnTo>
                  <a:pt x="82058" y="336518"/>
                </a:lnTo>
                <a:lnTo>
                  <a:pt x="74676" y="336803"/>
                </a:lnTo>
                <a:lnTo>
                  <a:pt x="57531" y="335398"/>
                </a:lnTo>
                <a:lnTo>
                  <a:pt x="19812" y="315467"/>
                </a:lnTo>
                <a:lnTo>
                  <a:pt x="1166" y="272176"/>
                </a:lnTo>
                <a:lnTo>
                  <a:pt x="0" y="252983"/>
                </a:lnTo>
                <a:lnTo>
                  <a:pt x="1690" y="229576"/>
                </a:lnTo>
                <a:lnTo>
                  <a:pt x="14787" y="193619"/>
                </a:lnTo>
                <a:lnTo>
                  <a:pt x="49077" y="168187"/>
                </a:lnTo>
                <a:lnTo>
                  <a:pt x="125134" y="144708"/>
                </a:lnTo>
                <a:lnTo>
                  <a:pt x="178308" y="134111"/>
                </a:lnTo>
                <a:lnTo>
                  <a:pt x="177450" y="114966"/>
                </a:lnTo>
                <a:lnTo>
                  <a:pt x="164592" y="74675"/>
                </a:lnTo>
                <a:lnTo>
                  <a:pt x="126230" y="51958"/>
                </a:lnTo>
                <a:lnTo>
                  <a:pt x="108204" y="50291"/>
                </a:lnTo>
                <a:lnTo>
                  <a:pt x="102108" y="50291"/>
                </a:lnTo>
                <a:lnTo>
                  <a:pt x="96012" y="51816"/>
                </a:lnTo>
                <a:lnTo>
                  <a:pt x="88392" y="53340"/>
                </a:lnTo>
                <a:lnTo>
                  <a:pt x="82296" y="54864"/>
                </a:lnTo>
                <a:lnTo>
                  <a:pt x="76200" y="56387"/>
                </a:lnTo>
                <a:lnTo>
                  <a:pt x="70104" y="59435"/>
                </a:lnTo>
                <a:lnTo>
                  <a:pt x="54864" y="96011"/>
                </a:lnTo>
                <a:lnTo>
                  <a:pt x="30480" y="89916"/>
                </a:lnTo>
                <a:lnTo>
                  <a:pt x="32004" y="74675"/>
                </a:lnTo>
                <a:lnTo>
                  <a:pt x="32004" y="59435"/>
                </a:lnTo>
                <a:lnTo>
                  <a:pt x="75247" y="20383"/>
                </a:lnTo>
                <a:lnTo>
                  <a:pt x="114014" y="3214"/>
                </a:lnTo>
                <a:lnTo>
                  <a:pt x="136874" y="309"/>
                </a:lnTo>
                <a:lnTo>
                  <a:pt x="150876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91155" y="3730752"/>
            <a:ext cx="524510" cy="474345"/>
          </a:xfrm>
          <a:custGeom>
            <a:avLst/>
            <a:gdLst/>
            <a:ahLst/>
            <a:cxnLst/>
            <a:rect l="l" t="t" r="r" b="b"/>
            <a:pathLst>
              <a:path w="524510" h="474345">
                <a:moveTo>
                  <a:pt x="231647" y="36575"/>
                </a:moveTo>
                <a:lnTo>
                  <a:pt x="219360" y="36837"/>
                </a:lnTo>
                <a:lnTo>
                  <a:pt x="203073" y="37528"/>
                </a:lnTo>
                <a:lnTo>
                  <a:pt x="182784" y="38504"/>
                </a:lnTo>
                <a:lnTo>
                  <a:pt x="158496" y="39624"/>
                </a:lnTo>
                <a:lnTo>
                  <a:pt x="156971" y="249936"/>
                </a:lnTo>
                <a:lnTo>
                  <a:pt x="156995" y="311062"/>
                </a:lnTo>
                <a:lnTo>
                  <a:pt x="157162" y="361759"/>
                </a:lnTo>
                <a:lnTo>
                  <a:pt x="157614" y="401883"/>
                </a:lnTo>
                <a:lnTo>
                  <a:pt x="187452" y="436054"/>
                </a:lnTo>
                <a:lnTo>
                  <a:pt x="216408" y="437388"/>
                </a:lnTo>
                <a:lnTo>
                  <a:pt x="252079" y="435983"/>
                </a:lnTo>
                <a:lnTo>
                  <a:pt x="310277" y="425172"/>
                </a:lnTo>
                <a:lnTo>
                  <a:pt x="350805" y="403145"/>
                </a:lnTo>
                <a:lnTo>
                  <a:pt x="382809" y="367617"/>
                </a:lnTo>
                <a:lnTo>
                  <a:pt x="407122" y="318754"/>
                </a:lnTo>
                <a:lnTo>
                  <a:pt x="419171" y="258270"/>
                </a:lnTo>
                <a:lnTo>
                  <a:pt x="420624" y="224028"/>
                </a:lnTo>
                <a:lnTo>
                  <a:pt x="417504" y="179784"/>
                </a:lnTo>
                <a:lnTo>
                  <a:pt x="408241" y="140970"/>
                </a:lnTo>
                <a:lnTo>
                  <a:pt x="371855" y="80772"/>
                </a:lnTo>
                <a:lnTo>
                  <a:pt x="315468" y="47815"/>
                </a:lnTo>
                <a:lnTo>
                  <a:pt x="277129" y="39409"/>
                </a:lnTo>
                <a:lnTo>
                  <a:pt x="231647" y="36575"/>
                </a:lnTo>
                <a:close/>
              </a:path>
              <a:path w="524510" h="474345">
                <a:moveTo>
                  <a:pt x="0" y="0"/>
                </a:moveTo>
                <a:lnTo>
                  <a:pt x="26265" y="881"/>
                </a:lnTo>
                <a:lnTo>
                  <a:pt x="54673" y="1333"/>
                </a:lnTo>
                <a:lnTo>
                  <a:pt x="85082" y="1500"/>
                </a:lnTo>
                <a:lnTo>
                  <a:pt x="117347" y="1524"/>
                </a:lnTo>
                <a:lnTo>
                  <a:pt x="283463" y="0"/>
                </a:lnTo>
                <a:lnTo>
                  <a:pt x="326350" y="1428"/>
                </a:lnTo>
                <a:lnTo>
                  <a:pt x="395549" y="12858"/>
                </a:lnTo>
                <a:lnTo>
                  <a:pt x="444103" y="35742"/>
                </a:lnTo>
                <a:lnTo>
                  <a:pt x="481726" y="70651"/>
                </a:lnTo>
                <a:lnTo>
                  <a:pt x="508825" y="118110"/>
                </a:lnTo>
                <a:lnTo>
                  <a:pt x="522541" y="175260"/>
                </a:lnTo>
                <a:lnTo>
                  <a:pt x="524255" y="207264"/>
                </a:lnTo>
                <a:lnTo>
                  <a:pt x="521446" y="249269"/>
                </a:lnTo>
                <a:lnTo>
                  <a:pt x="513207" y="288416"/>
                </a:lnTo>
                <a:lnTo>
                  <a:pt x="499824" y="324707"/>
                </a:lnTo>
                <a:lnTo>
                  <a:pt x="458700" y="386953"/>
                </a:lnTo>
                <a:lnTo>
                  <a:pt x="405503" y="431434"/>
                </a:lnTo>
                <a:lnTo>
                  <a:pt x="343471" y="458533"/>
                </a:lnTo>
                <a:lnTo>
                  <a:pt x="277177" y="472249"/>
                </a:lnTo>
                <a:lnTo>
                  <a:pt x="242316" y="473964"/>
                </a:lnTo>
                <a:lnTo>
                  <a:pt x="114300" y="470916"/>
                </a:lnTo>
                <a:lnTo>
                  <a:pt x="97440" y="471177"/>
                </a:lnTo>
                <a:lnTo>
                  <a:pt x="76581" y="471868"/>
                </a:lnTo>
                <a:lnTo>
                  <a:pt x="51720" y="472844"/>
                </a:lnTo>
                <a:lnTo>
                  <a:pt x="22860" y="473964"/>
                </a:lnTo>
                <a:lnTo>
                  <a:pt x="22860" y="455675"/>
                </a:lnTo>
                <a:lnTo>
                  <a:pt x="33432" y="449365"/>
                </a:lnTo>
                <a:lnTo>
                  <a:pt x="42291" y="444055"/>
                </a:lnTo>
                <a:lnTo>
                  <a:pt x="56864" y="399597"/>
                </a:lnTo>
                <a:lnTo>
                  <a:pt x="58293" y="350329"/>
                </a:lnTo>
                <a:lnTo>
                  <a:pt x="59150" y="288202"/>
                </a:lnTo>
                <a:lnTo>
                  <a:pt x="59436" y="213359"/>
                </a:lnTo>
                <a:lnTo>
                  <a:pt x="59412" y="179379"/>
                </a:lnTo>
                <a:lnTo>
                  <a:pt x="59245" y="148399"/>
                </a:lnTo>
                <a:lnTo>
                  <a:pt x="58793" y="120562"/>
                </a:lnTo>
                <a:lnTo>
                  <a:pt x="57912" y="96012"/>
                </a:lnTo>
                <a:lnTo>
                  <a:pt x="57626" y="74580"/>
                </a:lnTo>
                <a:lnTo>
                  <a:pt x="56769" y="58293"/>
                </a:lnTo>
                <a:lnTo>
                  <a:pt x="55340" y="47148"/>
                </a:lnTo>
                <a:lnTo>
                  <a:pt x="53340" y="41148"/>
                </a:lnTo>
                <a:lnTo>
                  <a:pt x="53340" y="39624"/>
                </a:lnTo>
                <a:lnTo>
                  <a:pt x="0" y="27432"/>
                </a:lnTo>
                <a:lnTo>
                  <a:pt x="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10355" y="3701796"/>
            <a:ext cx="798830" cy="510540"/>
          </a:xfrm>
          <a:custGeom>
            <a:avLst/>
            <a:gdLst/>
            <a:ahLst/>
            <a:cxnLst/>
            <a:rect l="l" t="t" r="r" b="b"/>
            <a:pathLst>
              <a:path w="798829" h="510539">
                <a:moveTo>
                  <a:pt x="557783" y="0"/>
                </a:moveTo>
                <a:lnTo>
                  <a:pt x="562355" y="0"/>
                </a:lnTo>
                <a:lnTo>
                  <a:pt x="565403" y="3047"/>
                </a:lnTo>
                <a:lnTo>
                  <a:pt x="565403" y="7619"/>
                </a:lnTo>
                <a:lnTo>
                  <a:pt x="563879" y="44195"/>
                </a:lnTo>
                <a:lnTo>
                  <a:pt x="563617" y="62817"/>
                </a:lnTo>
                <a:lnTo>
                  <a:pt x="562927" y="100583"/>
                </a:lnTo>
                <a:lnTo>
                  <a:pt x="561951" y="157781"/>
                </a:lnTo>
                <a:lnTo>
                  <a:pt x="560832" y="234695"/>
                </a:lnTo>
                <a:lnTo>
                  <a:pt x="601979" y="201167"/>
                </a:lnTo>
                <a:lnTo>
                  <a:pt x="611742" y="193762"/>
                </a:lnTo>
                <a:lnTo>
                  <a:pt x="654176" y="175069"/>
                </a:lnTo>
                <a:lnTo>
                  <a:pt x="673608" y="173735"/>
                </a:lnTo>
                <a:lnTo>
                  <a:pt x="700754" y="176021"/>
                </a:lnTo>
                <a:lnTo>
                  <a:pt x="746474" y="194309"/>
                </a:lnTo>
                <a:lnTo>
                  <a:pt x="779930" y="229790"/>
                </a:lnTo>
                <a:lnTo>
                  <a:pt x="796551" y="276748"/>
                </a:lnTo>
                <a:lnTo>
                  <a:pt x="798575" y="304800"/>
                </a:lnTo>
                <a:lnTo>
                  <a:pt x="798004" y="319658"/>
                </a:lnTo>
                <a:lnTo>
                  <a:pt x="789432" y="364235"/>
                </a:lnTo>
                <a:lnTo>
                  <a:pt x="773144" y="403669"/>
                </a:lnTo>
                <a:lnTo>
                  <a:pt x="740854" y="440673"/>
                </a:lnTo>
                <a:lnTo>
                  <a:pt x="716613" y="456937"/>
                </a:lnTo>
                <a:lnTo>
                  <a:pt x="704087" y="465391"/>
                </a:lnTo>
                <a:lnTo>
                  <a:pt x="692705" y="473559"/>
                </a:lnTo>
                <a:lnTo>
                  <a:pt x="682751" y="481583"/>
                </a:lnTo>
                <a:lnTo>
                  <a:pt x="671631" y="489870"/>
                </a:lnTo>
                <a:lnTo>
                  <a:pt x="634817" y="506682"/>
                </a:lnTo>
                <a:lnTo>
                  <a:pt x="605027" y="510539"/>
                </a:lnTo>
                <a:lnTo>
                  <a:pt x="593645" y="510015"/>
                </a:lnTo>
                <a:lnTo>
                  <a:pt x="552021" y="500681"/>
                </a:lnTo>
                <a:lnTo>
                  <a:pt x="518159" y="483107"/>
                </a:lnTo>
                <a:lnTo>
                  <a:pt x="512968" y="487179"/>
                </a:lnTo>
                <a:lnTo>
                  <a:pt x="506348" y="492823"/>
                </a:lnTo>
                <a:lnTo>
                  <a:pt x="498014" y="500467"/>
                </a:lnTo>
                <a:lnTo>
                  <a:pt x="487679" y="510539"/>
                </a:lnTo>
                <a:lnTo>
                  <a:pt x="472440" y="502919"/>
                </a:lnTo>
                <a:lnTo>
                  <a:pt x="474678" y="458676"/>
                </a:lnTo>
                <a:lnTo>
                  <a:pt x="476630" y="406145"/>
                </a:lnTo>
                <a:lnTo>
                  <a:pt x="478012" y="345614"/>
                </a:lnTo>
                <a:lnTo>
                  <a:pt x="478535" y="277367"/>
                </a:lnTo>
                <a:lnTo>
                  <a:pt x="478512" y="246221"/>
                </a:lnTo>
                <a:lnTo>
                  <a:pt x="478345" y="219074"/>
                </a:lnTo>
                <a:lnTo>
                  <a:pt x="477892" y="195929"/>
                </a:lnTo>
                <a:lnTo>
                  <a:pt x="477011" y="176783"/>
                </a:lnTo>
                <a:lnTo>
                  <a:pt x="475487" y="89915"/>
                </a:lnTo>
                <a:lnTo>
                  <a:pt x="470916" y="60959"/>
                </a:lnTo>
                <a:lnTo>
                  <a:pt x="467867" y="57911"/>
                </a:lnTo>
                <a:lnTo>
                  <a:pt x="463295" y="56387"/>
                </a:lnTo>
                <a:lnTo>
                  <a:pt x="459247" y="56149"/>
                </a:lnTo>
                <a:lnTo>
                  <a:pt x="451484" y="55625"/>
                </a:lnTo>
                <a:lnTo>
                  <a:pt x="439721" y="55101"/>
                </a:lnTo>
                <a:lnTo>
                  <a:pt x="423671" y="54863"/>
                </a:lnTo>
                <a:lnTo>
                  <a:pt x="423671" y="30479"/>
                </a:lnTo>
                <a:lnTo>
                  <a:pt x="463962" y="25979"/>
                </a:lnTo>
                <a:lnTo>
                  <a:pt x="502277" y="18311"/>
                </a:lnTo>
                <a:lnTo>
                  <a:pt x="544067" y="6095"/>
                </a:lnTo>
                <a:lnTo>
                  <a:pt x="557783" y="0"/>
                </a:lnTo>
                <a:close/>
              </a:path>
              <a:path w="798829" h="510539">
                <a:moveTo>
                  <a:pt x="135635" y="0"/>
                </a:moveTo>
                <a:lnTo>
                  <a:pt x="138683" y="0"/>
                </a:lnTo>
                <a:lnTo>
                  <a:pt x="140208" y="1523"/>
                </a:lnTo>
                <a:lnTo>
                  <a:pt x="140208" y="6095"/>
                </a:lnTo>
                <a:lnTo>
                  <a:pt x="140208" y="9143"/>
                </a:lnTo>
                <a:lnTo>
                  <a:pt x="140208" y="13715"/>
                </a:lnTo>
                <a:lnTo>
                  <a:pt x="140208" y="22859"/>
                </a:lnTo>
                <a:lnTo>
                  <a:pt x="140208" y="33527"/>
                </a:lnTo>
                <a:lnTo>
                  <a:pt x="137159" y="141731"/>
                </a:lnTo>
                <a:lnTo>
                  <a:pt x="137159" y="162877"/>
                </a:lnTo>
                <a:lnTo>
                  <a:pt x="137159" y="185165"/>
                </a:lnTo>
                <a:lnTo>
                  <a:pt x="137159" y="208597"/>
                </a:lnTo>
                <a:lnTo>
                  <a:pt x="137159" y="233171"/>
                </a:lnTo>
                <a:lnTo>
                  <a:pt x="181355" y="195071"/>
                </a:lnTo>
                <a:lnTo>
                  <a:pt x="222313" y="175831"/>
                </a:lnTo>
                <a:lnTo>
                  <a:pt x="245363" y="173735"/>
                </a:lnTo>
                <a:lnTo>
                  <a:pt x="269938" y="175426"/>
                </a:lnTo>
                <a:lnTo>
                  <a:pt x="308800" y="188523"/>
                </a:lnTo>
                <a:lnTo>
                  <a:pt x="341566" y="234124"/>
                </a:lnTo>
                <a:lnTo>
                  <a:pt x="347471" y="283463"/>
                </a:lnTo>
                <a:lnTo>
                  <a:pt x="345947" y="417575"/>
                </a:lnTo>
                <a:lnTo>
                  <a:pt x="346209" y="434125"/>
                </a:lnTo>
                <a:lnTo>
                  <a:pt x="353567" y="467867"/>
                </a:lnTo>
                <a:lnTo>
                  <a:pt x="356616" y="470915"/>
                </a:lnTo>
                <a:lnTo>
                  <a:pt x="361497" y="472058"/>
                </a:lnTo>
                <a:lnTo>
                  <a:pt x="369379" y="473201"/>
                </a:lnTo>
                <a:lnTo>
                  <a:pt x="380404" y="474344"/>
                </a:lnTo>
                <a:lnTo>
                  <a:pt x="394716" y="475487"/>
                </a:lnTo>
                <a:lnTo>
                  <a:pt x="394716" y="502919"/>
                </a:lnTo>
                <a:lnTo>
                  <a:pt x="374713" y="502038"/>
                </a:lnTo>
                <a:lnTo>
                  <a:pt x="355853" y="501586"/>
                </a:lnTo>
                <a:lnTo>
                  <a:pt x="338137" y="501419"/>
                </a:lnTo>
                <a:lnTo>
                  <a:pt x="321563" y="501395"/>
                </a:lnTo>
                <a:lnTo>
                  <a:pt x="305799" y="501419"/>
                </a:lnTo>
                <a:lnTo>
                  <a:pt x="290321" y="501586"/>
                </a:lnTo>
                <a:lnTo>
                  <a:pt x="274843" y="502038"/>
                </a:lnTo>
                <a:lnTo>
                  <a:pt x="259079" y="502919"/>
                </a:lnTo>
                <a:lnTo>
                  <a:pt x="254508" y="496823"/>
                </a:lnTo>
                <a:lnTo>
                  <a:pt x="257389" y="463962"/>
                </a:lnTo>
                <a:lnTo>
                  <a:pt x="259270" y="431672"/>
                </a:lnTo>
                <a:lnTo>
                  <a:pt x="260294" y="399954"/>
                </a:lnTo>
                <a:lnTo>
                  <a:pt x="260603" y="368807"/>
                </a:lnTo>
                <a:lnTo>
                  <a:pt x="260032" y="329398"/>
                </a:lnTo>
                <a:lnTo>
                  <a:pt x="255460" y="275153"/>
                </a:lnTo>
                <a:lnTo>
                  <a:pt x="232219" y="241363"/>
                </a:lnTo>
                <a:lnTo>
                  <a:pt x="202691" y="234695"/>
                </a:lnTo>
                <a:lnTo>
                  <a:pt x="191809" y="235291"/>
                </a:lnTo>
                <a:lnTo>
                  <a:pt x="150875" y="255650"/>
                </a:lnTo>
                <a:lnTo>
                  <a:pt x="136159" y="301656"/>
                </a:lnTo>
                <a:lnTo>
                  <a:pt x="135635" y="318515"/>
                </a:lnTo>
                <a:lnTo>
                  <a:pt x="137159" y="422147"/>
                </a:lnTo>
                <a:lnTo>
                  <a:pt x="140208" y="464819"/>
                </a:lnTo>
                <a:lnTo>
                  <a:pt x="141732" y="466343"/>
                </a:lnTo>
                <a:lnTo>
                  <a:pt x="143255" y="467867"/>
                </a:lnTo>
                <a:lnTo>
                  <a:pt x="190500" y="475487"/>
                </a:lnTo>
                <a:lnTo>
                  <a:pt x="190500" y="502919"/>
                </a:lnTo>
                <a:lnTo>
                  <a:pt x="170783" y="502038"/>
                </a:lnTo>
                <a:lnTo>
                  <a:pt x="150494" y="501586"/>
                </a:lnTo>
                <a:lnTo>
                  <a:pt x="129635" y="501419"/>
                </a:lnTo>
                <a:lnTo>
                  <a:pt x="108203" y="501395"/>
                </a:lnTo>
                <a:lnTo>
                  <a:pt x="78438" y="501419"/>
                </a:lnTo>
                <a:lnTo>
                  <a:pt x="50672" y="501586"/>
                </a:lnTo>
                <a:lnTo>
                  <a:pt x="24622" y="502038"/>
                </a:lnTo>
                <a:lnTo>
                  <a:pt x="0" y="502919"/>
                </a:lnTo>
                <a:lnTo>
                  <a:pt x="0" y="475487"/>
                </a:lnTo>
                <a:lnTo>
                  <a:pt x="38147" y="471415"/>
                </a:lnTo>
                <a:lnTo>
                  <a:pt x="44195" y="467867"/>
                </a:lnTo>
                <a:lnTo>
                  <a:pt x="47243" y="466343"/>
                </a:lnTo>
                <a:lnTo>
                  <a:pt x="47243" y="463295"/>
                </a:lnTo>
                <a:lnTo>
                  <a:pt x="49244" y="456771"/>
                </a:lnTo>
                <a:lnTo>
                  <a:pt x="50672" y="444245"/>
                </a:lnTo>
                <a:lnTo>
                  <a:pt x="51530" y="426005"/>
                </a:lnTo>
                <a:lnTo>
                  <a:pt x="51816" y="402335"/>
                </a:lnTo>
                <a:lnTo>
                  <a:pt x="51816" y="277367"/>
                </a:lnTo>
                <a:lnTo>
                  <a:pt x="51792" y="229099"/>
                </a:lnTo>
                <a:lnTo>
                  <a:pt x="51625" y="182689"/>
                </a:lnTo>
                <a:lnTo>
                  <a:pt x="51173" y="138279"/>
                </a:lnTo>
                <a:lnTo>
                  <a:pt x="50291" y="96011"/>
                </a:lnTo>
                <a:lnTo>
                  <a:pt x="39004" y="58078"/>
                </a:lnTo>
                <a:lnTo>
                  <a:pt x="0" y="54863"/>
                </a:lnTo>
                <a:lnTo>
                  <a:pt x="0" y="30479"/>
                </a:lnTo>
                <a:lnTo>
                  <a:pt x="42433" y="25979"/>
                </a:lnTo>
                <a:lnTo>
                  <a:pt x="96202" y="13715"/>
                </a:lnTo>
                <a:lnTo>
                  <a:pt x="134111" y="0"/>
                </a:lnTo>
                <a:lnTo>
                  <a:pt x="135635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74207" y="3700272"/>
            <a:ext cx="373380" cy="512445"/>
          </a:xfrm>
          <a:custGeom>
            <a:avLst/>
            <a:gdLst/>
            <a:ahLst/>
            <a:cxnLst/>
            <a:rect l="l" t="t" r="r" b="b"/>
            <a:pathLst>
              <a:path w="373379" h="512445">
                <a:moveTo>
                  <a:pt x="320040" y="0"/>
                </a:moveTo>
                <a:lnTo>
                  <a:pt x="329184" y="7619"/>
                </a:lnTo>
                <a:lnTo>
                  <a:pt x="327398" y="34528"/>
                </a:lnTo>
                <a:lnTo>
                  <a:pt x="326326" y="60578"/>
                </a:lnTo>
                <a:lnTo>
                  <a:pt x="325541" y="86058"/>
                </a:lnTo>
                <a:lnTo>
                  <a:pt x="324612" y="111251"/>
                </a:lnTo>
                <a:lnTo>
                  <a:pt x="323088" y="376427"/>
                </a:lnTo>
                <a:lnTo>
                  <a:pt x="323278" y="429958"/>
                </a:lnTo>
                <a:lnTo>
                  <a:pt x="327660" y="467867"/>
                </a:lnTo>
                <a:lnTo>
                  <a:pt x="332232" y="469391"/>
                </a:lnTo>
                <a:lnTo>
                  <a:pt x="336518" y="471439"/>
                </a:lnTo>
                <a:lnTo>
                  <a:pt x="344805" y="473201"/>
                </a:lnTo>
                <a:lnTo>
                  <a:pt x="357092" y="474963"/>
                </a:lnTo>
                <a:lnTo>
                  <a:pt x="373380" y="477011"/>
                </a:lnTo>
                <a:lnTo>
                  <a:pt x="373380" y="504443"/>
                </a:lnTo>
                <a:lnTo>
                  <a:pt x="352829" y="503562"/>
                </a:lnTo>
                <a:lnTo>
                  <a:pt x="332422" y="503110"/>
                </a:lnTo>
                <a:lnTo>
                  <a:pt x="312301" y="502943"/>
                </a:lnTo>
                <a:lnTo>
                  <a:pt x="292608" y="502919"/>
                </a:lnTo>
                <a:lnTo>
                  <a:pt x="278273" y="502943"/>
                </a:lnTo>
                <a:lnTo>
                  <a:pt x="264795" y="503110"/>
                </a:lnTo>
                <a:lnTo>
                  <a:pt x="251888" y="503562"/>
                </a:lnTo>
                <a:lnTo>
                  <a:pt x="239268" y="504443"/>
                </a:lnTo>
                <a:lnTo>
                  <a:pt x="233172" y="499871"/>
                </a:lnTo>
                <a:lnTo>
                  <a:pt x="235196" y="483584"/>
                </a:lnTo>
                <a:lnTo>
                  <a:pt x="236791" y="469010"/>
                </a:lnTo>
                <a:lnTo>
                  <a:pt x="238101" y="456152"/>
                </a:lnTo>
                <a:lnTo>
                  <a:pt x="239268" y="445008"/>
                </a:lnTo>
                <a:lnTo>
                  <a:pt x="226123" y="455580"/>
                </a:lnTo>
                <a:lnTo>
                  <a:pt x="209550" y="469010"/>
                </a:lnTo>
                <a:lnTo>
                  <a:pt x="189547" y="485298"/>
                </a:lnTo>
                <a:lnTo>
                  <a:pt x="166116" y="504443"/>
                </a:lnTo>
                <a:lnTo>
                  <a:pt x="156972" y="507563"/>
                </a:lnTo>
                <a:lnTo>
                  <a:pt x="147828" y="509968"/>
                </a:lnTo>
                <a:lnTo>
                  <a:pt x="138684" y="511516"/>
                </a:lnTo>
                <a:lnTo>
                  <a:pt x="129540" y="512063"/>
                </a:lnTo>
                <a:lnTo>
                  <a:pt x="103013" y="509253"/>
                </a:lnTo>
                <a:lnTo>
                  <a:pt x="56245" y="487632"/>
                </a:lnTo>
                <a:lnTo>
                  <a:pt x="20574" y="447079"/>
                </a:lnTo>
                <a:lnTo>
                  <a:pt x="2286" y="391596"/>
                </a:lnTo>
                <a:lnTo>
                  <a:pt x="0" y="358139"/>
                </a:lnTo>
                <a:lnTo>
                  <a:pt x="333" y="341542"/>
                </a:lnTo>
                <a:lnTo>
                  <a:pt x="7620" y="297179"/>
                </a:lnTo>
                <a:lnTo>
                  <a:pt x="24384" y="256031"/>
                </a:lnTo>
                <a:lnTo>
                  <a:pt x="67056" y="219455"/>
                </a:lnTo>
                <a:lnTo>
                  <a:pt x="103251" y="196024"/>
                </a:lnTo>
                <a:lnTo>
                  <a:pt x="148209" y="177355"/>
                </a:lnTo>
                <a:lnTo>
                  <a:pt x="170688" y="175259"/>
                </a:lnTo>
                <a:lnTo>
                  <a:pt x="178713" y="175521"/>
                </a:lnTo>
                <a:lnTo>
                  <a:pt x="221742" y="183260"/>
                </a:lnTo>
                <a:lnTo>
                  <a:pt x="239268" y="190500"/>
                </a:lnTo>
                <a:lnTo>
                  <a:pt x="239268" y="131063"/>
                </a:lnTo>
                <a:lnTo>
                  <a:pt x="239077" y="88963"/>
                </a:lnTo>
                <a:lnTo>
                  <a:pt x="216598" y="57340"/>
                </a:lnTo>
                <a:lnTo>
                  <a:pt x="185928" y="56387"/>
                </a:lnTo>
                <a:lnTo>
                  <a:pt x="185928" y="32003"/>
                </a:lnTo>
                <a:lnTo>
                  <a:pt x="224242" y="26574"/>
                </a:lnTo>
                <a:lnTo>
                  <a:pt x="259270" y="19430"/>
                </a:lnTo>
                <a:lnTo>
                  <a:pt x="291155" y="10572"/>
                </a:lnTo>
                <a:lnTo>
                  <a:pt x="320040" y="0"/>
                </a:lnTo>
                <a:close/>
              </a:path>
            </a:pathLst>
          </a:custGeom>
          <a:ln w="106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8ABA8D95-5DC5-3F68-6D24-54379625A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rcRect l="-207981" t="-95114" r="-207981" b="-95114"/>
          <a:stretch>
            <a:fillRect/>
          </a:stretch>
        </p:blipFill>
        <p:spPr>
          <a:xfrm>
            <a:off x="7543800" y="6093618"/>
            <a:ext cx="2514600" cy="1414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2"/>
    </mc:Choice>
    <mc:Fallback>
      <p:transition spd="slow" advTm="6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8" name="Add-in 17">
                <a:extLst>
                  <a:ext uri="{FF2B5EF4-FFF2-40B4-BE49-F238E27FC236}">
                    <a16:creationId xmlns:a16="http://schemas.microsoft.com/office/drawing/2014/main" id="{24BDFA12-8FE1-AAB9-E733-7E11FD0BE0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1930630"/>
                  </p:ext>
                </p:extLst>
              </p:nvPr>
            </p:nvGraphicFramePr>
            <p:xfrm>
              <a:off x="0" y="1066800"/>
              <a:ext cx="10058400" cy="56388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8" name="Add-in 17">
                <a:extLst>
                  <a:ext uri="{FF2B5EF4-FFF2-40B4-BE49-F238E27FC236}">
                    <a16:creationId xmlns:a16="http://schemas.microsoft.com/office/drawing/2014/main" id="{24BDFA12-8FE1-AAB9-E733-7E11FD0BE0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1066800"/>
                <a:ext cx="10058400" cy="5638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3F37EF1-87E7-2F65-5B05-886F73EF30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7981" t="-95114" r="-207981" b="-95114"/>
          <a:stretch>
            <a:fillRect/>
          </a:stretch>
        </p:blipFill>
        <p:spPr>
          <a:xfrm>
            <a:off x="7543800" y="6093618"/>
            <a:ext cx="2514600" cy="1414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430"/>
    </mc:Choice>
    <mc:Fallback>
      <p:transition spd="slow" advTm="236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webextension1.xml><?xml version="1.0" encoding="utf-8"?>
<we:webextension xmlns:we="http://schemas.microsoft.com/office/webextensions/webextension/2010/11" id="{DCA45EBB-5F44-4AE2-B0F6-33FBE432CF48}">
  <we:reference id="wa200003233" version="2.0.0.3" store="en-US" storeType="OMEX"/>
  <we:alternateReferences>
    <we:reference id="wa200003233" version="2.0.0.3" store="wa200003233" storeType="OMEX"/>
  </we:alternateReferences>
  <we:properties>
    <we:property name="embedUrl" value="&quot;/reportEmbed?reportId=6069a645-a3a9-4a25-bd02-b177f60c8c89&amp;config=eyJjbHVzdGVyVXJsIjoiaHR0cHM6Ly9XQUJJLUlORElBLUNFTlRSQUwtQS1QUklNQVJZLXJlZGlyZWN0LmFuYWx5c2lzLndpbmRvd3MubmV0IiwiZW1iZWRGZWF0dXJlcyI6eyJ1c2FnZU1ldHJpY3NWTmV4dCI6dHJ1ZX19&amp;disableSensitivityBanner=true&quot;"/>
    <we:property name="bookmark" value="&quot;H4sIAAAAAAAAA7VWTW/cNhD9K4XORjEUv31rFumpKIy4yKUwgiE5spXoCxLX9dbwf+9Q2qBJG1fAotnDipwZvXkcPg71XKV2mTo8/Yo9VdfVm3H81OP86QdZXVXDZgNDjSCg6BMpB7U1Btg7Trkdh6W6fq4yzveU37fLEbsCxMbf764q7LobvC+zBruFrqqJ5mUcsGv/pC2YXXk+0stVRU9TN85YIG8zZiqwjxzOc6Ygfix8MOb2kW4p5s36jqZxzud5g6qOpsGERigVFUAy/M6yeVea+/El6UrsMA4Z24EJFFsUxpoQJNSCkg5OaK4A25d2uO/OS/n73d9OUynb8oD85DqFj5yx4PAyz9Uuwf2YSthDmxIN1csLe5mQDNF5obRDC1oqV3+PPD7KiI1CB0Y5BQ6VFN8jTyODkxYhJCfBCxFQrzVu2i6fSxtOb5+mmfXy/FluP69Oj9Io4b0GHesIMmGqOXneuPyUHnGIlKpVODMtm06eq8PYHft19PYr++14nCO9o2Z1DbnNzJnZ9x9SEVshezOPrM/V3vf9h9NptT6Mfxxm4phUXcPLHVv+s0gda+bwgHP+Z6E27XKOj18I8sC49+N8Wpf/P1O/290di5615hqjfRQ+AanodlXQ9nyiv15cwTJoAoAMUAcVdXSkldnFyvSUw/j0b7Q6IpMyAEJF663wIPzlaJIPuUoaQbLcg5ECBV6OxlKUOklja0NWihSD3uf2jbOznQ+JwLWqZXQgnElCpcuZJdk06BxZ57WVnnlSuHQ/rZegyWGE6JxBr5TY389XsHTSjWlMohpCLWQ0kPa7zStYHpJC0wSCmixgrUHJS7G4BSJJrfhqU7VS0mi9r/9Xq09BK+lqVCA0N/EEFvb38hVdCBdBaRaWN4JvX2t1bS/FQk0QG+EjCMPd2IFN6lIsJmKk9Y0uUvVGR/QX3YPr70tL1RN/QZTBeMzLhJFucKC1LU5bb2tpjeNuj0OidB7P5flLy/fFlvg9dseSc/3eqNY0d+XvL2IMAyDnCAAA&quot;"/>
    <we:property name="datasetId" value="&quot;ed5e2f61-051f-47d2-ae39-2ef81559aa9c&quot;"/>
    <we:property name="pageName" value="&quot;ReportSectionfa42c6fada6144c400d6&quot;"/>
    <we:property name="reportUrl" value="&quot;/groups/me/reports/6069a645-a3a9-4a25-bd02-b177f60c8c89/ReportSectionfa42c6fada6144c400d6?pbi_source=storytelling_addin&quot;"/>
    <we:property name="reportName" value="&quot;Shield Insurance&quot;"/>
    <we:property name="reportState" value="&quot;CONNECTED&quot;"/>
    <we:property name="pageDisplayName" value="&quot;Home&quot;"/>
    <we:property name="backgroundColor" value="&quot;#FFFFFF&quot;"/>
    <we:property name="initialStateBookmark" value="&quot;H4sIAAAAAAAAA+0aaW/bxvKvBASKvgcIxXLvzTfHcfOK1KnhBCkeCkOYPSizoUiVpJy4gf97Z0kpjhxZtBTHUYJ+krjH7NzH7rxPfN7MCrh8AdOQPE6eVNWbKdRvHrFklJSLsd9+e358cPp8/OLg+AiHq1mbV2WTPH6ftFBPQvs6b+ZQRAg4+MfZKIGiOIFJ/MqgaMIomYW6qUoo8r9Dvxin2noerkZJeDcrqhoiyJcttCGCvcDl+I1npz9FRMC1+UV4GVzbj56GWVW3i28GRlFKqLApcZpaRYzEPU0/26E5vD4e2iF2WJUt5CUiEMcy4gkhjqdpGlKuQ5ZRG8ebvJwUC1Ku9766nEV+QXfMk3nbIrLILvsnHhzBXV0hvdJxa5SQhlHnM00IZ2oQZBvetbZ69yk0K8C6VKWZ5AGkpJp61iGeF+2CBnt59G5Wo2BQXD20A38BpQs+6bhfh6Zn9vvkYDKpwwTaxefRyuRhVcyna8ZfVvPahdOQdVNlm7eXeEaGXBjjsmk+nzZJRPWkrlAN+skcdWE5O4Zp+59fXpz+t1v187xcSJnEz/Pq7WEdUC18HBgNk7Adlj6fjn1UuhsI/j9AnWw6/xCHJlWdOxTW56MwRaU7v4nD8YfBVSTOcGSjshSovofnULer6oIftQ/1k8tOFZ7m9dKc0tFnSXqAh1dnS/vFuT8/MsoFC3t07lds9y6Ds87YjGdaOgUhoyFwFjLn3Wd4g9HS98Y908rH1ee596FMuuO4ktorklqdaisF8zyYQdu+X8VEJz6e1NV8dpMxqxNbW+lDOZoGitCMO96uOhfxMMa9DXJbWvksv6jaV2CLcFOr1lrbafW22dHS7qQEaOU95F1OuTubzvqMAcpmmS/059VV0f3r6URkinARin7ur3moL/HIbn6FoJ+uKcAteYNYFzBrogRidoJDaIwRx+fh8ktzL29O8rJcHh1H6qpqI7glEq+hmEciy3lRdC5plDAlhAYlDEO3RFkqnKD/uoi16tWEti3CFFn5qYZ9mHr0ww0/ke5gmb4q5+02AZjeDMB7Q/uXCt53M4ouCqaQEgjSGwPWkEwJYPCvim/lQd28aatpqMfuqwXCrbPcr53qD1p5nVtblWvN/EtYzGbm3TMzesuzmqTguOJcac64lqQvfnerLY8DNPM63BVDjLjj5ZYbSP56jDNNg8a3i9wc1H5NHY2VvZYq44QK7VJCvOP7QOvB62fjU0xlyvk6Yu9gJPeHykkdLvJq3nRKt8BpDBeTB6yT16nszmXym1m+a3y+P6Y+hby4XEp4/Kyu3rbn48Pjrm6OS4kIwG3KwFvCJWgwRO6LXi7Dyh4o5rjTgg8YfVdqGWF4BSAVBTDonZRLrefD13xfj8gHFf+rqoVifLg/ynjtJTcgtZseSM6yAEpRxz01KiUsHb4SejAZ7HGg+q68QaZJRoEITM60IISDVWncuRFSPo0J0yewIBBvUiEIDYEwiACHE5/7ZdhKHPk4xkzCo2d7UV1twvKoaZG1iNajl9el9MG0mpft8IPGoPzbeMF3tObhBwtijjogDRHEWiYp5cOJwcPIzcUl+yyyTfUwvS8h3f25ZT+o7vNNY3nIQFrurNKBK8Lc8BPHra+TxihvXKYY+paA4Qq8HHZUt791qiw12jCiqdLgU6cU3x2aoJYLzlPNvZMpWKz86CC05hxm65xoZiVYS4jxMgjmUi+HuXYbLG6VJ0aKgK6YcUKsGX5yvgUW9RwUGJQjQzchrbS70xisMkIC4RgwglTWL16ad4FlQBtKGWPUOy1SroQluwYw7zJQEvPjYL1HwI6oYd7fAks75rUFVAXMtrkNTsthDbstsBKjpaSMM8eEMM5IvXOQttwElTpinDAEjVJgVbi75hOtM+dj5wF1EjWNCD7cgXCbthKijHRAgkxp4Fxr+dC3s7OqyF0ePrn17MYvx7nfJe9qcC+60I/pTdB3Trr8FDM86OiZ9afFwx8vn3DfdwTF319zZEEPu3u6QbA/PsUdvnpb/hgr/IXPXXtduHzs2emy8C4s6e/4QGrqhUixngAUofCs70bZ3zTiOxfdADd6qWUihKCzDFiqjCHG2PSbePb7zmW3xasWCRYCs1QEChqkSyUXt0tw0Yj3czfpqeaSB0YgQz9ODWQq9rutlXIPriNs2VJHMe+rq2kHd9H0FxPxNY8No6SXComvgL+fh1icd3wpfb5MVl/0T9SrHPrlBte24Gf/0eF0WyvO6FpIf6yVdnwfjwvPFrLet/6sb1vJ79AnpRimOw4YFU6C0jQw/pBB5Qs23Xy7otumxaYT4o122O4ipkMhKCzqCKiQYemEHoyQrEv58uZ/ffPasrMXSwSJomeUcpERLI8sc6sLu+7g/rh1DK3mbTMDF06gDGsY2/UB+Si5jcztDkmWNOWxYWrzhoj+BzlcXf0D3nkD3SMtAAA=&quot;"/>
    <we:property name="isFiltersActionButtonVisible" value="false"/>
    <we:property name="isVisualContainerHeaderHidden" value="false"/>
    <we:property name="reportEmbeddedTime" value="&quot;2024-05-17T19:18:28.627Z&quot;"/>
    <we:property name="creatorTenantId" value="&quot;c6e549b3-5f45-4032-aae9-d4244dc5b2c4&quot;"/>
    <we:property name="creatorUserId" value="&quot;100320032037EE7D&quot;"/>
    <we:property name="creatorSessionId" value="&quot;ce86c822-63ad-423a-800a-ed53afa866a2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868</TotalTime>
  <Words>370</Words>
  <Application>Microsoft Office PowerPoint</Application>
  <PresentationFormat>Custom</PresentationFormat>
  <Paragraphs>52</Paragraphs>
  <Slides>12</Slides>
  <Notes>0</Notes>
  <HiddenSlides>5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Palatino Linotype</vt:lpstr>
      <vt:lpstr>Trebuchet MS</vt:lpstr>
      <vt:lpstr>Office Theme</vt:lpstr>
      <vt:lpstr>PowerPoint Presentation</vt:lpstr>
      <vt:lpstr> Goal</vt:lpstr>
      <vt:lpstr>About Shield Insurance</vt:lpstr>
      <vt:lpstr>Policies</vt:lpstr>
      <vt:lpstr>Sales Mode</vt:lpstr>
      <vt:lpstr>Cities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shield insurance</dc:title>
  <dc:creator>Khushboo Rani</dc:creator>
  <cp:lastModifiedBy>rishi kumar</cp:lastModifiedBy>
  <cp:revision>4</cp:revision>
  <dcterms:created xsi:type="dcterms:W3CDTF">2024-05-17T12:52:34Z</dcterms:created>
  <dcterms:modified xsi:type="dcterms:W3CDTF">2024-05-18T06:39:37Z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2023-11-30T00:00:00Z</vt:filetime>
  </property>
  <property fmtid="{D5CDD505-2E9C-101B-9397-08002B2CF9AE}" pid="3" name="LastSaved">
    <vt:filetime>2024-05-17T00:00:00Z</vt:filetime>
  </property>
</Properties>
</file>